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60" r:id="rId3"/>
    <p:sldId id="362" r:id="rId4"/>
    <p:sldId id="257" r:id="rId5"/>
    <p:sldId id="262" r:id="rId6"/>
    <p:sldId id="265" r:id="rId7"/>
    <p:sldId id="361" r:id="rId8"/>
    <p:sldId id="268" r:id="rId9"/>
    <p:sldId id="363" r:id="rId10"/>
    <p:sldId id="364" r:id="rId11"/>
    <p:sldId id="270" r:id="rId12"/>
    <p:sldId id="366" r:id="rId13"/>
    <p:sldId id="367" r:id="rId14"/>
    <p:sldId id="276" r:id="rId15"/>
    <p:sldId id="368" r:id="rId16"/>
    <p:sldId id="369" r:id="rId17"/>
    <p:sldId id="370" r:id="rId18"/>
    <p:sldId id="371" r:id="rId19"/>
    <p:sldId id="372" r:id="rId20"/>
    <p:sldId id="373" r:id="rId21"/>
    <p:sldId id="374" r:id="rId22"/>
    <p:sldId id="375" r:id="rId23"/>
    <p:sldId id="376" r:id="rId24"/>
    <p:sldId id="260" r:id="rId25"/>
    <p:sldId id="377" r:id="rId26"/>
    <p:sldId id="378" r:id="rId27"/>
    <p:sldId id="274" r:id="rId28"/>
    <p:sldId id="380" r:id="rId29"/>
    <p:sldId id="381" r:id="rId30"/>
    <p:sldId id="382" r:id="rId31"/>
    <p:sldId id="384" r:id="rId32"/>
    <p:sldId id="385" r:id="rId33"/>
    <p:sldId id="386" r:id="rId34"/>
    <p:sldId id="387" r:id="rId35"/>
    <p:sldId id="388" r:id="rId36"/>
    <p:sldId id="389" r:id="rId37"/>
    <p:sldId id="390" r:id="rId38"/>
    <p:sldId id="391" r:id="rId39"/>
    <p:sldId id="299" r:id="rId40"/>
    <p:sldId id="392" r:id="rId41"/>
    <p:sldId id="393" r:id="rId42"/>
    <p:sldId id="394" r:id="rId43"/>
    <p:sldId id="395" r:id="rId44"/>
    <p:sldId id="332" r:id="rId45"/>
    <p:sldId id="396" r:id="rId46"/>
    <p:sldId id="397" r:id="rId47"/>
    <p:sldId id="398" r:id="rId48"/>
    <p:sldId id="399" r:id="rId49"/>
    <p:sldId id="400" r:id="rId50"/>
    <p:sldId id="401" r:id="rId51"/>
    <p:sldId id="402" r:id="rId52"/>
    <p:sldId id="405" r:id="rId53"/>
    <p:sldId id="406" r:id="rId54"/>
    <p:sldId id="407" r:id="rId55"/>
    <p:sldId id="409" r:id="rId56"/>
    <p:sldId id="410" r:id="rId57"/>
    <p:sldId id="411" r:id="rId58"/>
    <p:sldId id="412" r:id="rId59"/>
    <p:sldId id="413" r:id="rId60"/>
    <p:sldId id="414" r:id="rId61"/>
    <p:sldId id="418" r:id="rId62"/>
    <p:sldId id="419" r:id="rId63"/>
    <p:sldId id="415" r:id="rId64"/>
    <p:sldId id="416" r:id="rId65"/>
    <p:sldId id="420" r:id="rId66"/>
    <p:sldId id="421" r:id="rId67"/>
    <p:sldId id="355" r:id="rId68"/>
    <p:sldId id="423" r:id="rId69"/>
    <p:sldId id="424" r:id="rId70"/>
    <p:sldId id="425" r:id="rId71"/>
    <p:sldId id="426" r:id="rId72"/>
    <p:sldId id="358" r:id="rId73"/>
    <p:sldId id="429" r:id="rId74"/>
    <p:sldId id="258" r:id="rId7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diagrams/_rels/data1.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8284DC8-B9CC-4F56-8256-74639ED99891}"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CF312B05-BF2D-40AA-8E0E-DA3D2777129A}">
      <dgm:prSet/>
      <dgm:spPr/>
      <dgm:t>
        <a:bodyPr/>
        <a:lstStyle/>
        <a:p>
          <a:pPr>
            <a:lnSpc>
              <a:spcPct val="100000"/>
            </a:lnSpc>
          </a:pPr>
          <a:r>
            <a:rPr lang="en-US" dirty="0"/>
            <a:t>The diagram depicts the architecture of the BLF and CLF components:</a:t>
          </a:r>
        </a:p>
      </dgm:t>
    </dgm:pt>
    <dgm:pt modelId="{0F34CF27-E7CD-4473-88F2-A9EB6519B87B}" type="parTrans" cxnId="{BDA0AF3D-8643-4888-8959-C05CAB103C61}">
      <dgm:prSet/>
      <dgm:spPr/>
      <dgm:t>
        <a:bodyPr/>
        <a:lstStyle/>
        <a:p>
          <a:endParaRPr lang="en-US"/>
        </a:p>
      </dgm:t>
    </dgm:pt>
    <dgm:pt modelId="{0787F884-5A15-412B-8576-EA57EB655484}" type="sibTrans" cxnId="{BDA0AF3D-8643-4888-8959-C05CAB103C61}">
      <dgm:prSet/>
      <dgm:spPr/>
      <dgm:t>
        <a:bodyPr/>
        <a:lstStyle/>
        <a:p>
          <a:pPr>
            <a:lnSpc>
              <a:spcPct val="100000"/>
            </a:lnSpc>
          </a:pPr>
          <a:endParaRPr lang="en-US"/>
        </a:p>
      </dgm:t>
    </dgm:pt>
    <dgm:pt modelId="{F6B97532-CE3A-4A4C-893B-71BF2D68C2D9}">
      <dgm:prSet/>
      <dgm:spPr/>
      <dgm:t>
        <a:bodyPr/>
        <a:lstStyle/>
        <a:p>
          <a:pPr>
            <a:lnSpc>
              <a:spcPct val="100000"/>
            </a:lnSpc>
          </a:pPr>
          <a:r>
            <a:rPr lang="en-US"/>
            <a:t>The hidden layer was made up of 60 neurons that were both trained using resilient backpropagation.</a:t>
          </a:r>
        </a:p>
      </dgm:t>
    </dgm:pt>
    <dgm:pt modelId="{187AF767-0B66-48F5-B5B8-FF91D66DCF5E}" type="parTrans" cxnId="{9B08526A-5EBD-4009-90C2-683E1F1ACCC0}">
      <dgm:prSet/>
      <dgm:spPr/>
      <dgm:t>
        <a:bodyPr/>
        <a:lstStyle/>
        <a:p>
          <a:endParaRPr lang="en-US"/>
        </a:p>
      </dgm:t>
    </dgm:pt>
    <dgm:pt modelId="{B3D2CECB-27E9-4C6F-9BFF-3EA1BE2ADB03}" type="sibTrans" cxnId="{9B08526A-5EBD-4009-90C2-683E1F1ACCC0}">
      <dgm:prSet/>
      <dgm:spPr/>
      <dgm:t>
        <a:bodyPr/>
        <a:lstStyle/>
        <a:p>
          <a:pPr>
            <a:lnSpc>
              <a:spcPct val="100000"/>
            </a:lnSpc>
          </a:pPr>
          <a:endParaRPr lang="en-US"/>
        </a:p>
      </dgm:t>
    </dgm:pt>
    <dgm:pt modelId="{CB994C3D-89F2-40D1-970A-D95EFFC9BBC1}">
      <dgm:prSet/>
      <dgm:spPr/>
      <dgm:t>
        <a:bodyPr/>
        <a:lstStyle/>
        <a:p>
          <a:pPr>
            <a:lnSpc>
              <a:spcPct val="100000"/>
            </a:lnSpc>
          </a:pPr>
          <a:r>
            <a:rPr lang="en-US"/>
            <a:t>80% of the training data was used for training and 20% for validation.</a:t>
          </a:r>
        </a:p>
      </dgm:t>
    </dgm:pt>
    <dgm:pt modelId="{33DF1315-3701-4512-AB77-30C915A284F0}" type="parTrans" cxnId="{55D3BCC3-143F-47A9-BC34-AEB7EF3DF743}">
      <dgm:prSet/>
      <dgm:spPr/>
      <dgm:t>
        <a:bodyPr/>
        <a:lstStyle/>
        <a:p>
          <a:endParaRPr lang="en-US"/>
        </a:p>
      </dgm:t>
    </dgm:pt>
    <dgm:pt modelId="{C275E82D-8BFD-41C6-8048-FA6137340197}" type="sibTrans" cxnId="{55D3BCC3-143F-47A9-BC34-AEB7EF3DF743}">
      <dgm:prSet/>
      <dgm:spPr/>
      <dgm:t>
        <a:bodyPr/>
        <a:lstStyle/>
        <a:p>
          <a:pPr>
            <a:lnSpc>
              <a:spcPct val="100000"/>
            </a:lnSpc>
          </a:pPr>
          <a:endParaRPr lang="en-US"/>
        </a:p>
      </dgm:t>
    </dgm:pt>
    <dgm:pt modelId="{C521C3B3-6E47-471B-8EBC-D30B42425951}">
      <dgm:prSet/>
      <dgm:spPr/>
      <dgm:t>
        <a:bodyPr/>
        <a:lstStyle/>
        <a:p>
          <a:pPr>
            <a:lnSpc>
              <a:spcPct val="100000"/>
            </a:lnSpc>
          </a:pPr>
          <a:r>
            <a:rPr lang="en-US"/>
            <a:t>The RLS combiner was initially set up to combine the outputs of both ANNs equally (i.e., weights were set to 0.5), and the weights were updated using a least-squares algorithm based on how large the difference between predicted and actual values was.</a:t>
          </a:r>
          <a:endParaRPr lang="en-US" dirty="0"/>
        </a:p>
      </dgm:t>
    </dgm:pt>
    <dgm:pt modelId="{7605FCFC-72DE-4F30-AE12-182DE61FC339}" type="parTrans" cxnId="{4DF095F2-5768-463B-8090-91D742516062}">
      <dgm:prSet/>
      <dgm:spPr/>
      <dgm:t>
        <a:bodyPr/>
        <a:lstStyle/>
        <a:p>
          <a:endParaRPr lang="en-US"/>
        </a:p>
      </dgm:t>
    </dgm:pt>
    <dgm:pt modelId="{107981BF-9F36-48F3-95AB-D6E4D62C8F45}" type="sibTrans" cxnId="{4DF095F2-5768-463B-8090-91D742516062}">
      <dgm:prSet/>
      <dgm:spPr/>
      <dgm:t>
        <a:bodyPr/>
        <a:lstStyle/>
        <a:p>
          <a:endParaRPr lang="en-US"/>
        </a:p>
      </dgm:t>
    </dgm:pt>
    <dgm:pt modelId="{36191C3B-5175-4962-B68C-4BF307BBD38A}" type="pres">
      <dgm:prSet presAssocID="{48284DC8-B9CC-4F56-8256-74639ED99891}" presName="root" presStyleCnt="0">
        <dgm:presLayoutVars>
          <dgm:dir/>
          <dgm:resizeHandles val="exact"/>
        </dgm:presLayoutVars>
      </dgm:prSet>
      <dgm:spPr/>
    </dgm:pt>
    <dgm:pt modelId="{B9DA5005-A078-476C-837F-E0ADAF36B588}" type="pres">
      <dgm:prSet presAssocID="{CF312B05-BF2D-40AA-8E0E-DA3D2777129A}" presName="compNode" presStyleCnt="0"/>
      <dgm:spPr/>
    </dgm:pt>
    <dgm:pt modelId="{FA585217-161D-4E78-855E-B8AC2B76E657}" type="pres">
      <dgm:prSet presAssocID="{CF312B05-BF2D-40AA-8E0E-DA3D2777129A}"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mart Phone"/>
        </a:ext>
      </dgm:extLst>
    </dgm:pt>
    <dgm:pt modelId="{A0E6D05C-C1C7-45F4-957C-F79D3E2A8200}" type="pres">
      <dgm:prSet presAssocID="{CF312B05-BF2D-40AA-8E0E-DA3D2777129A}" presName="spaceRect" presStyleCnt="0"/>
      <dgm:spPr/>
    </dgm:pt>
    <dgm:pt modelId="{1543FE19-6214-492D-8DC1-BA4C18A51633}" type="pres">
      <dgm:prSet presAssocID="{CF312B05-BF2D-40AA-8E0E-DA3D2777129A}" presName="textRect" presStyleLbl="revTx" presStyleIdx="0" presStyleCnt="4">
        <dgm:presLayoutVars>
          <dgm:chMax val="1"/>
          <dgm:chPref val="1"/>
        </dgm:presLayoutVars>
      </dgm:prSet>
      <dgm:spPr/>
    </dgm:pt>
    <dgm:pt modelId="{DF44549A-3B63-47D6-A180-70CF675F9C73}" type="pres">
      <dgm:prSet presAssocID="{0787F884-5A15-412B-8576-EA57EB655484}" presName="sibTrans" presStyleCnt="0"/>
      <dgm:spPr/>
    </dgm:pt>
    <dgm:pt modelId="{5576E3A2-A748-43D8-A38C-A3251DACB4D3}" type="pres">
      <dgm:prSet presAssocID="{F6B97532-CE3A-4A4C-893B-71BF2D68C2D9}" presName="compNode" presStyleCnt="0"/>
      <dgm:spPr/>
    </dgm:pt>
    <dgm:pt modelId="{CB9C93F6-DF00-4A5A-BC93-F550D3059A06}" type="pres">
      <dgm:prSet presAssocID="{F6B97532-CE3A-4A4C-893B-71BF2D68C2D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rain"/>
        </a:ext>
      </dgm:extLst>
    </dgm:pt>
    <dgm:pt modelId="{EA4572DA-3D54-4233-9C7C-54B2CE3A565E}" type="pres">
      <dgm:prSet presAssocID="{F6B97532-CE3A-4A4C-893B-71BF2D68C2D9}" presName="spaceRect" presStyleCnt="0"/>
      <dgm:spPr/>
    </dgm:pt>
    <dgm:pt modelId="{B6F18ED6-B54D-48D8-831C-F87FB0963502}" type="pres">
      <dgm:prSet presAssocID="{F6B97532-CE3A-4A4C-893B-71BF2D68C2D9}" presName="textRect" presStyleLbl="revTx" presStyleIdx="1" presStyleCnt="4">
        <dgm:presLayoutVars>
          <dgm:chMax val="1"/>
          <dgm:chPref val="1"/>
        </dgm:presLayoutVars>
      </dgm:prSet>
      <dgm:spPr/>
    </dgm:pt>
    <dgm:pt modelId="{EB31B1A5-C111-4DDD-B4C9-1E36D9C85BE7}" type="pres">
      <dgm:prSet presAssocID="{B3D2CECB-27E9-4C6F-9BFF-3EA1BE2ADB03}" presName="sibTrans" presStyleCnt="0"/>
      <dgm:spPr/>
    </dgm:pt>
    <dgm:pt modelId="{11D08D24-9079-4FF4-8E05-DFF36AC3935B}" type="pres">
      <dgm:prSet presAssocID="{CB994C3D-89F2-40D1-970A-D95EFFC9BBC1}" presName="compNode" presStyleCnt="0"/>
      <dgm:spPr/>
    </dgm:pt>
    <dgm:pt modelId="{7910E729-F587-48A6-9FD7-E8F2D19D7FFD}" type="pres">
      <dgm:prSet presAssocID="{CB994C3D-89F2-40D1-970A-D95EFFC9BBC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rogrammer"/>
        </a:ext>
      </dgm:extLst>
    </dgm:pt>
    <dgm:pt modelId="{695061DF-E8F8-4533-B8AA-6E04E6E242BD}" type="pres">
      <dgm:prSet presAssocID="{CB994C3D-89F2-40D1-970A-D95EFFC9BBC1}" presName="spaceRect" presStyleCnt="0"/>
      <dgm:spPr/>
    </dgm:pt>
    <dgm:pt modelId="{43DBF6A4-9CCC-47DC-87DE-F4EB4C3A41A9}" type="pres">
      <dgm:prSet presAssocID="{CB994C3D-89F2-40D1-970A-D95EFFC9BBC1}" presName="textRect" presStyleLbl="revTx" presStyleIdx="2" presStyleCnt="4">
        <dgm:presLayoutVars>
          <dgm:chMax val="1"/>
          <dgm:chPref val="1"/>
        </dgm:presLayoutVars>
      </dgm:prSet>
      <dgm:spPr/>
    </dgm:pt>
    <dgm:pt modelId="{CED6B2F9-1CF2-4001-A1A7-E3C3C98EF04A}" type="pres">
      <dgm:prSet presAssocID="{C275E82D-8BFD-41C6-8048-FA6137340197}" presName="sibTrans" presStyleCnt="0"/>
      <dgm:spPr/>
    </dgm:pt>
    <dgm:pt modelId="{5EF79892-A45F-4A38-9D2C-DA9B61681F12}" type="pres">
      <dgm:prSet presAssocID="{C521C3B3-6E47-471B-8EBC-D30B42425951}" presName="compNode" presStyleCnt="0"/>
      <dgm:spPr/>
    </dgm:pt>
    <dgm:pt modelId="{2DE591F5-DC57-4979-A9DF-81CD387AAE96}" type="pres">
      <dgm:prSet presAssocID="{C521C3B3-6E47-471B-8EBC-D30B42425951}"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Flowchart"/>
        </a:ext>
      </dgm:extLst>
    </dgm:pt>
    <dgm:pt modelId="{FC40B790-71D0-4FDA-BC16-9915B2C4D8CE}" type="pres">
      <dgm:prSet presAssocID="{C521C3B3-6E47-471B-8EBC-D30B42425951}" presName="spaceRect" presStyleCnt="0"/>
      <dgm:spPr/>
    </dgm:pt>
    <dgm:pt modelId="{E6AA1D88-907B-4C0C-9C7E-400F98C426C9}" type="pres">
      <dgm:prSet presAssocID="{C521C3B3-6E47-471B-8EBC-D30B42425951}" presName="textRect" presStyleLbl="revTx" presStyleIdx="3" presStyleCnt="4">
        <dgm:presLayoutVars>
          <dgm:chMax val="1"/>
          <dgm:chPref val="1"/>
        </dgm:presLayoutVars>
      </dgm:prSet>
      <dgm:spPr/>
    </dgm:pt>
  </dgm:ptLst>
  <dgm:cxnLst>
    <dgm:cxn modelId="{112A0E22-7152-40E7-8812-D2558615D7F7}" type="presOf" srcId="{F6B97532-CE3A-4A4C-893B-71BF2D68C2D9}" destId="{B6F18ED6-B54D-48D8-831C-F87FB0963502}" srcOrd="0" destOrd="0" presId="urn:microsoft.com/office/officeart/2018/2/layout/IconLabelList"/>
    <dgm:cxn modelId="{D608AD39-7A37-401A-AC91-B0C19AEA2DBF}" type="presOf" srcId="{48284DC8-B9CC-4F56-8256-74639ED99891}" destId="{36191C3B-5175-4962-B68C-4BF307BBD38A}" srcOrd="0" destOrd="0" presId="urn:microsoft.com/office/officeart/2018/2/layout/IconLabelList"/>
    <dgm:cxn modelId="{BDA0AF3D-8643-4888-8959-C05CAB103C61}" srcId="{48284DC8-B9CC-4F56-8256-74639ED99891}" destId="{CF312B05-BF2D-40AA-8E0E-DA3D2777129A}" srcOrd="0" destOrd="0" parTransId="{0F34CF27-E7CD-4473-88F2-A9EB6519B87B}" sibTransId="{0787F884-5A15-412B-8576-EA57EB655484}"/>
    <dgm:cxn modelId="{9B08526A-5EBD-4009-90C2-683E1F1ACCC0}" srcId="{48284DC8-B9CC-4F56-8256-74639ED99891}" destId="{F6B97532-CE3A-4A4C-893B-71BF2D68C2D9}" srcOrd="1" destOrd="0" parTransId="{187AF767-0B66-48F5-B5B8-FF91D66DCF5E}" sibTransId="{B3D2CECB-27E9-4C6F-9BFF-3EA1BE2ADB03}"/>
    <dgm:cxn modelId="{4F8D23A3-FDFE-4B71-941B-C04374B055F4}" type="presOf" srcId="{CB994C3D-89F2-40D1-970A-D95EFFC9BBC1}" destId="{43DBF6A4-9CCC-47DC-87DE-F4EB4C3A41A9}" srcOrd="0" destOrd="0" presId="urn:microsoft.com/office/officeart/2018/2/layout/IconLabelList"/>
    <dgm:cxn modelId="{55D3BCC3-143F-47A9-BC34-AEB7EF3DF743}" srcId="{48284DC8-B9CC-4F56-8256-74639ED99891}" destId="{CB994C3D-89F2-40D1-970A-D95EFFC9BBC1}" srcOrd="2" destOrd="0" parTransId="{33DF1315-3701-4512-AB77-30C915A284F0}" sibTransId="{C275E82D-8BFD-41C6-8048-FA6137340197}"/>
    <dgm:cxn modelId="{440EA6E2-B0AF-42E9-858B-7F7DEC83FD0A}" type="presOf" srcId="{CF312B05-BF2D-40AA-8E0E-DA3D2777129A}" destId="{1543FE19-6214-492D-8DC1-BA4C18A51633}" srcOrd="0" destOrd="0" presId="urn:microsoft.com/office/officeart/2018/2/layout/IconLabelList"/>
    <dgm:cxn modelId="{4DF095F2-5768-463B-8090-91D742516062}" srcId="{48284DC8-B9CC-4F56-8256-74639ED99891}" destId="{C521C3B3-6E47-471B-8EBC-D30B42425951}" srcOrd="3" destOrd="0" parTransId="{7605FCFC-72DE-4F30-AE12-182DE61FC339}" sibTransId="{107981BF-9F36-48F3-95AB-D6E4D62C8F45}"/>
    <dgm:cxn modelId="{233EBDFE-1FC8-462E-8D43-F82AC895563C}" type="presOf" srcId="{C521C3B3-6E47-471B-8EBC-D30B42425951}" destId="{E6AA1D88-907B-4C0C-9C7E-400F98C426C9}" srcOrd="0" destOrd="0" presId="urn:microsoft.com/office/officeart/2018/2/layout/IconLabelList"/>
    <dgm:cxn modelId="{D270C291-AD02-4FBF-9689-F82BBD3D2EA1}" type="presParOf" srcId="{36191C3B-5175-4962-B68C-4BF307BBD38A}" destId="{B9DA5005-A078-476C-837F-E0ADAF36B588}" srcOrd="0" destOrd="0" presId="urn:microsoft.com/office/officeart/2018/2/layout/IconLabelList"/>
    <dgm:cxn modelId="{14BB95F4-9149-44A0-9810-C67151501AD6}" type="presParOf" srcId="{B9DA5005-A078-476C-837F-E0ADAF36B588}" destId="{FA585217-161D-4E78-855E-B8AC2B76E657}" srcOrd="0" destOrd="0" presId="urn:microsoft.com/office/officeart/2018/2/layout/IconLabelList"/>
    <dgm:cxn modelId="{EFAD69FB-2479-4E9D-BF9C-3006B975DD6D}" type="presParOf" srcId="{B9DA5005-A078-476C-837F-E0ADAF36B588}" destId="{A0E6D05C-C1C7-45F4-957C-F79D3E2A8200}" srcOrd="1" destOrd="0" presId="urn:microsoft.com/office/officeart/2018/2/layout/IconLabelList"/>
    <dgm:cxn modelId="{D8B4284B-4425-4A92-A09F-218AC1D0BC19}" type="presParOf" srcId="{B9DA5005-A078-476C-837F-E0ADAF36B588}" destId="{1543FE19-6214-492D-8DC1-BA4C18A51633}" srcOrd="2" destOrd="0" presId="urn:microsoft.com/office/officeart/2018/2/layout/IconLabelList"/>
    <dgm:cxn modelId="{9756E111-4D82-4224-862B-D6364317A092}" type="presParOf" srcId="{36191C3B-5175-4962-B68C-4BF307BBD38A}" destId="{DF44549A-3B63-47D6-A180-70CF675F9C73}" srcOrd="1" destOrd="0" presId="urn:microsoft.com/office/officeart/2018/2/layout/IconLabelList"/>
    <dgm:cxn modelId="{407DD8F3-F9A1-4760-AEDE-F442CC3CA087}" type="presParOf" srcId="{36191C3B-5175-4962-B68C-4BF307BBD38A}" destId="{5576E3A2-A748-43D8-A38C-A3251DACB4D3}" srcOrd="2" destOrd="0" presId="urn:microsoft.com/office/officeart/2018/2/layout/IconLabelList"/>
    <dgm:cxn modelId="{E012047F-DFC6-46F3-BDFA-CA4876B24F4B}" type="presParOf" srcId="{5576E3A2-A748-43D8-A38C-A3251DACB4D3}" destId="{CB9C93F6-DF00-4A5A-BC93-F550D3059A06}" srcOrd="0" destOrd="0" presId="urn:microsoft.com/office/officeart/2018/2/layout/IconLabelList"/>
    <dgm:cxn modelId="{B9BCB0A0-9BBD-4EB0-9CAD-9F89794F5803}" type="presParOf" srcId="{5576E3A2-A748-43D8-A38C-A3251DACB4D3}" destId="{EA4572DA-3D54-4233-9C7C-54B2CE3A565E}" srcOrd="1" destOrd="0" presId="urn:microsoft.com/office/officeart/2018/2/layout/IconLabelList"/>
    <dgm:cxn modelId="{14B97C8C-3611-4C3A-A27A-22B8734C74F2}" type="presParOf" srcId="{5576E3A2-A748-43D8-A38C-A3251DACB4D3}" destId="{B6F18ED6-B54D-48D8-831C-F87FB0963502}" srcOrd="2" destOrd="0" presId="urn:microsoft.com/office/officeart/2018/2/layout/IconLabelList"/>
    <dgm:cxn modelId="{5721A16D-B838-4E5E-9289-7266D9F93F45}" type="presParOf" srcId="{36191C3B-5175-4962-B68C-4BF307BBD38A}" destId="{EB31B1A5-C111-4DDD-B4C9-1E36D9C85BE7}" srcOrd="3" destOrd="0" presId="urn:microsoft.com/office/officeart/2018/2/layout/IconLabelList"/>
    <dgm:cxn modelId="{FE2C6BFF-8DB2-42D0-82D2-F2BDA8B7B164}" type="presParOf" srcId="{36191C3B-5175-4962-B68C-4BF307BBD38A}" destId="{11D08D24-9079-4FF4-8E05-DFF36AC3935B}" srcOrd="4" destOrd="0" presId="urn:microsoft.com/office/officeart/2018/2/layout/IconLabelList"/>
    <dgm:cxn modelId="{EBC9472F-8571-4712-9B0B-0259982DA14E}" type="presParOf" srcId="{11D08D24-9079-4FF4-8E05-DFF36AC3935B}" destId="{7910E729-F587-48A6-9FD7-E8F2D19D7FFD}" srcOrd="0" destOrd="0" presId="urn:microsoft.com/office/officeart/2018/2/layout/IconLabelList"/>
    <dgm:cxn modelId="{D2FDA2DC-FF88-45D3-8561-1AD8D9AB05DE}" type="presParOf" srcId="{11D08D24-9079-4FF4-8E05-DFF36AC3935B}" destId="{695061DF-E8F8-4533-B8AA-6E04E6E242BD}" srcOrd="1" destOrd="0" presId="urn:microsoft.com/office/officeart/2018/2/layout/IconLabelList"/>
    <dgm:cxn modelId="{BFCDC80B-D9AC-41B5-9BCE-E45AF864FE86}" type="presParOf" srcId="{11D08D24-9079-4FF4-8E05-DFF36AC3935B}" destId="{43DBF6A4-9CCC-47DC-87DE-F4EB4C3A41A9}" srcOrd="2" destOrd="0" presId="urn:microsoft.com/office/officeart/2018/2/layout/IconLabelList"/>
    <dgm:cxn modelId="{D00C3FA6-9882-42D9-8476-61FBB26EDC6A}" type="presParOf" srcId="{36191C3B-5175-4962-B68C-4BF307BBD38A}" destId="{CED6B2F9-1CF2-4001-A1A7-E3C3C98EF04A}" srcOrd="5" destOrd="0" presId="urn:microsoft.com/office/officeart/2018/2/layout/IconLabelList"/>
    <dgm:cxn modelId="{A5569294-5250-4569-93E0-EC89C7DD2E07}" type="presParOf" srcId="{36191C3B-5175-4962-B68C-4BF307BBD38A}" destId="{5EF79892-A45F-4A38-9D2C-DA9B61681F12}" srcOrd="6" destOrd="0" presId="urn:microsoft.com/office/officeart/2018/2/layout/IconLabelList"/>
    <dgm:cxn modelId="{05C2A7C7-69BD-4F5B-9F98-7BE5A1490B24}" type="presParOf" srcId="{5EF79892-A45F-4A38-9D2C-DA9B61681F12}" destId="{2DE591F5-DC57-4979-A9DF-81CD387AAE96}" srcOrd="0" destOrd="0" presId="urn:microsoft.com/office/officeart/2018/2/layout/IconLabelList"/>
    <dgm:cxn modelId="{3F283D0F-55FA-4BB6-8A85-A8F1391065EE}" type="presParOf" srcId="{5EF79892-A45F-4A38-9D2C-DA9B61681F12}" destId="{FC40B790-71D0-4FDA-BC16-9915B2C4D8CE}" srcOrd="1" destOrd="0" presId="urn:microsoft.com/office/officeart/2018/2/layout/IconLabelList"/>
    <dgm:cxn modelId="{A1987724-6893-4059-994B-A25C55B95AD3}" type="presParOf" srcId="{5EF79892-A45F-4A38-9D2C-DA9B61681F12}" destId="{E6AA1D88-907B-4C0C-9C7E-400F98C426C9}"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585217-161D-4E78-855E-B8AC2B76E657}">
      <dsp:nvSpPr>
        <dsp:cNvPr id="0" name=""/>
        <dsp:cNvSpPr/>
      </dsp:nvSpPr>
      <dsp:spPr>
        <a:xfrm>
          <a:off x="739480" y="416536"/>
          <a:ext cx="919733" cy="91973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43FE19-6214-492D-8DC1-BA4C18A51633}">
      <dsp:nvSpPr>
        <dsp:cNvPr id="0" name=""/>
        <dsp:cNvSpPr/>
      </dsp:nvSpPr>
      <dsp:spPr>
        <a:xfrm>
          <a:off x="177421" y="1729076"/>
          <a:ext cx="2043852" cy="130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The diagram depicts the architecture of the BLF and CLF components:</a:t>
          </a:r>
        </a:p>
      </dsp:txBody>
      <dsp:txXfrm>
        <a:off x="177421" y="1729076"/>
        <a:ext cx="2043852" cy="1305000"/>
      </dsp:txXfrm>
    </dsp:sp>
    <dsp:sp modelId="{CB9C93F6-DF00-4A5A-BC93-F550D3059A06}">
      <dsp:nvSpPr>
        <dsp:cNvPr id="0" name=""/>
        <dsp:cNvSpPr/>
      </dsp:nvSpPr>
      <dsp:spPr>
        <a:xfrm>
          <a:off x="3141007" y="416536"/>
          <a:ext cx="919733" cy="91973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F18ED6-B54D-48D8-831C-F87FB0963502}">
      <dsp:nvSpPr>
        <dsp:cNvPr id="0" name=""/>
        <dsp:cNvSpPr/>
      </dsp:nvSpPr>
      <dsp:spPr>
        <a:xfrm>
          <a:off x="2578948" y="1729076"/>
          <a:ext cx="2043852" cy="130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The hidden layer was made up of 60 neurons that were both trained using resilient backpropagation.</a:t>
          </a:r>
        </a:p>
      </dsp:txBody>
      <dsp:txXfrm>
        <a:off x="2578948" y="1729076"/>
        <a:ext cx="2043852" cy="1305000"/>
      </dsp:txXfrm>
    </dsp:sp>
    <dsp:sp modelId="{7910E729-F587-48A6-9FD7-E8F2D19D7FFD}">
      <dsp:nvSpPr>
        <dsp:cNvPr id="0" name=""/>
        <dsp:cNvSpPr/>
      </dsp:nvSpPr>
      <dsp:spPr>
        <a:xfrm>
          <a:off x="5542533" y="416536"/>
          <a:ext cx="919733" cy="91973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DBF6A4-9CCC-47DC-87DE-F4EB4C3A41A9}">
      <dsp:nvSpPr>
        <dsp:cNvPr id="0" name=""/>
        <dsp:cNvSpPr/>
      </dsp:nvSpPr>
      <dsp:spPr>
        <a:xfrm>
          <a:off x="4980474" y="1729076"/>
          <a:ext cx="2043852" cy="130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80% of the training data was used for training and 20% for validation.</a:t>
          </a:r>
        </a:p>
      </dsp:txBody>
      <dsp:txXfrm>
        <a:off x="4980474" y="1729076"/>
        <a:ext cx="2043852" cy="1305000"/>
      </dsp:txXfrm>
    </dsp:sp>
    <dsp:sp modelId="{2DE591F5-DC57-4979-A9DF-81CD387AAE96}">
      <dsp:nvSpPr>
        <dsp:cNvPr id="0" name=""/>
        <dsp:cNvSpPr/>
      </dsp:nvSpPr>
      <dsp:spPr>
        <a:xfrm>
          <a:off x="7944060" y="416536"/>
          <a:ext cx="919733" cy="91973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6AA1D88-907B-4C0C-9C7E-400F98C426C9}">
      <dsp:nvSpPr>
        <dsp:cNvPr id="0" name=""/>
        <dsp:cNvSpPr/>
      </dsp:nvSpPr>
      <dsp:spPr>
        <a:xfrm>
          <a:off x="7382001" y="1729076"/>
          <a:ext cx="2043852" cy="130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The RLS combiner was initially set up to combine the outputs of both ANNs equally (i.e., weights were set to 0.5), and the weights were updated using a least-squares algorithm based on how large the difference between predicted and actual values was.</a:t>
          </a:r>
          <a:endParaRPr lang="en-US" sz="1100" kern="1200" dirty="0"/>
        </a:p>
      </dsp:txBody>
      <dsp:txXfrm>
        <a:off x="7382001" y="1729076"/>
        <a:ext cx="2043852" cy="1305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5.emf"/></Relationships>
</file>

<file path=ppt/media/image1.jpg>
</file>

<file path=ppt/media/image10.jpe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9.png>
</file>

<file path=ppt/media/image32.png>
</file>

<file path=ppt/media/image35.png>
</file>

<file path=ppt/media/image38.png>
</file>

<file path=ppt/media/image39.png>
</file>

<file path=ppt/media/image40.png>
</file>

<file path=ppt/media/image42.png>
</file>

<file path=ppt/media/image43.png>
</file>

<file path=ppt/media/image44.png>
</file>

<file path=ppt/media/image46.png>
</file>

<file path=ppt/media/image47.png>
</file>

<file path=ppt/media/image49.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9130358-43FA-4B02-A119-B594DB9AC8F3}" type="datetimeFigureOut">
              <a:rPr lang="en-CA" smtClean="0"/>
              <a:t>2022-02-16</a:t>
            </a:fld>
            <a:endParaRPr lang="en-CA"/>
          </a:p>
        </p:txBody>
      </p:sp>
      <p:sp>
        <p:nvSpPr>
          <p:cNvPr id="5" name="Footer Placeholder 4"/>
          <p:cNvSpPr>
            <a:spLocks noGrp="1"/>
          </p:cNvSpPr>
          <p:nvPr>
            <p:ph type="ftr" sz="quarter" idx="11"/>
          </p:nvPr>
        </p:nvSpPr>
        <p:spPr>
          <a:xfrm>
            <a:off x="2416500" y="329307"/>
            <a:ext cx="4973915" cy="309201"/>
          </a:xfrm>
        </p:spPr>
        <p:txBody>
          <a:bodyPr/>
          <a:lstStyle/>
          <a:p>
            <a:endParaRPr lang="en-CA"/>
          </a:p>
        </p:txBody>
      </p:sp>
      <p:sp>
        <p:nvSpPr>
          <p:cNvPr id="6" name="Slide Number Placeholder 5"/>
          <p:cNvSpPr>
            <a:spLocks noGrp="1"/>
          </p:cNvSpPr>
          <p:nvPr>
            <p:ph type="sldNum" sz="quarter" idx="12"/>
          </p:nvPr>
        </p:nvSpPr>
        <p:spPr>
          <a:xfrm>
            <a:off x="1437664" y="798973"/>
            <a:ext cx="811019" cy="503578"/>
          </a:xfrm>
        </p:spPr>
        <p:txBody>
          <a:bodyPr/>
          <a:lstStyle/>
          <a:p>
            <a:fld id="{A3A622E9-6E8F-4DDB-8544-5738C654833F}" type="slidenum">
              <a:rPr lang="en-CA" smtClean="0"/>
              <a:t>‹#›</a:t>
            </a:fld>
            <a:endParaRPr lang="en-CA"/>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104247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130358-43FA-4B02-A119-B594DB9AC8F3}" type="datetimeFigureOut">
              <a:rPr lang="en-CA" smtClean="0"/>
              <a:t>2022-02-16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A3A622E9-6E8F-4DDB-8544-5738C654833F}" type="slidenum">
              <a:rPr lang="en-CA" smtClean="0"/>
              <a:t>‹#›</a:t>
            </a:fld>
            <a:endParaRPr lang="en-CA"/>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53835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130358-43FA-4B02-A119-B594DB9AC8F3}" type="datetimeFigureOut">
              <a:rPr lang="en-CA" smtClean="0"/>
              <a:t>2022-02-16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A3A622E9-6E8F-4DDB-8544-5738C654833F}" type="slidenum">
              <a:rPr lang="en-CA" smtClean="0"/>
              <a:t>‹#›</a:t>
            </a:fld>
            <a:endParaRPr lang="en-CA"/>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49287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130358-43FA-4B02-A119-B594DB9AC8F3}" type="datetimeFigureOut">
              <a:rPr lang="en-CA" smtClean="0"/>
              <a:t>2022-02-16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A3A622E9-6E8F-4DDB-8544-5738C654833F}" type="slidenum">
              <a:rPr lang="en-CA" smtClean="0"/>
              <a:t>‹#›</a:t>
            </a:fld>
            <a:endParaRPr lang="en-CA"/>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75770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130358-43FA-4B02-A119-B594DB9AC8F3}" type="datetimeFigureOut">
              <a:rPr lang="en-CA" smtClean="0"/>
              <a:t>2022-02-16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A3A622E9-6E8F-4DDB-8544-5738C654833F}" type="slidenum">
              <a:rPr lang="en-CA" smtClean="0"/>
              <a:t>‹#›</a:t>
            </a:fld>
            <a:endParaRPr lang="en-CA"/>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86558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9130358-43FA-4B02-A119-B594DB9AC8F3}" type="datetimeFigureOut">
              <a:rPr lang="en-CA" smtClean="0"/>
              <a:t>2022-02-16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A3A622E9-6E8F-4DDB-8544-5738C654833F}" type="slidenum">
              <a:rPr lang="en-CA" smtClean="0"/>
              <a:t>‹#›</a:t>
            </a:fld>
            <a:endParaRPr lang="en-CA"/>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90919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130358-43FA-4B02-A119-B594DB9AC8F3}" type="datetimeFigureOut">
              <a:rPr lang="en-CA" smtClean="0"/>
              <a:t>2022-02-16</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A3A622E9-6E8F-4DDB-8544-5738C654833F}" type="slidenum">
              <a:rPr lang="en-CA" smtClean="0"/>
              <a:t>‹#›</a:t>
            </a:fld>
            <a:endParaRPr lang="en-CA"/>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42402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9130358-43FA-4B02-A119-B594DB9AC8F3}" type="datetimeFigureOut">
              <a:rPr lang="en-CA" smtClean="0"/>
              <a:t>2022-02-16</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A3A622E9-6E8F-4DDB-8544-5738C654833F}" type="slidenum">
              <a:rPr lang="en-CA" smtClean="0"/>
              <a:t>‹#›</a:t>
            </a:fld>
            <a:endParaRPr lang="en-CA"/>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8075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130358-43FA-4B02-A119-B594DB9AC8F3}" type="datetimeFigureOut">
              <a:rPr lang="en-CA" smtClean="0"/>
              <a:t>2022-02-16</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A3A622E9-6E8F-4DDB-8544-5738C654833F}" type="slidenum">
              <a:rPr lang="en-CA" smtClean="0"/>
              <a:t>‹#›</a:t>
            </a:fld>
            <a:endParaRPr lang="en-CA"/>
          </a:p>
        </p:txBody>
      </p:sp>
    </p:spTree>
    <p:extLst>
      <p:ext uri="{BB962C8B-B14F-4D97-AF65-F5344CB8AC3E}">
        <p14:creationId xmlns:p14="http://schemas.microsoft.com/office/powerpoint/2010/main" val="534047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130358-43FA-4B02-A119-B594DB9AC8F3}" type="datetimeFigureOut">
              <a:rPr lang="en-CA" smtClean="0"/>
              <a:t>2022-02-16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A3A622E9-6E8F-4DDB-8544-5738C654833F}" type="slidenum">
              <a:rPr lang="en-CA" smtClean="0"/>
              <a:t>‹#›</a:t>
            </a:fld>
            <a:endParaRPr lang="en-CA"/>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90893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D9130358-43FA-4B02-A119-B594DB9AC8F3}" type="datetimeFigureOut">
              <a:rPr lang="en-CA" smtClean="0"/>
              <a:t>2022-02-16</a:t>
            </a:fld>
            <a:endParaRPr lang="en-CA"/>
          </a:p>
        </p:txBody>
      </p:sp>
      <p:sp>
        <p:nvSpPr>
          <p:cNvPr id="6" name="Footer Placeholder 5"/>
          <p:cNvSpPr>
            <a:spLocks noGrp="1"/>
          </p:cNvSpPr>
          <p:nvPr>
            <p:ph type="ftr" sz="quarter" idx="11"/>
          </p:nvPr>
        </p:nvSpPr>
        <p:spPr>
          <a:xfrm>
            <a:off x="1447382" y="318640"/>
            <a:ext cx="5541004" cy="320931"/>
          </a:xfrm>
        </p:spPr>
        <p:txBody>
          <a:bodyPr/>
          <a:lstStyle/>
          <a:p>
            <a:endParaRPr lang="en-CA"/>
          </a:p>
        </p:txBody>
      </p:sp>
      <p:sp>
        <p:nvSpPr>
          <p:cNvPr id="7" name="Slide Number Placeholder 6"/>
          <p:cNvSpPr>
            <a:spLocks noGrp="1"/>
          </p:cNvSpPr>
          <p:nvPr>
            <p:ph type="sldNum" sz="quarter" idx="12"/>
          </p:nvPr>
        </p:nvSpPr>
        <p:spPr/>
        <p:txBody>
          <a:bodyPr/>
          <a:lstStyle/>
          <a:p>
            <a:fld id="{A3A622E9-6E8F-4DDB-8544-5738C654833F}" type="slidenum">
              <a:rPr lang="en-CA" smtClean="0"/>
              <a:t>‹#›</a:t>
            </a:fld>
            <a:endParaRPr lang="en-CA"/>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07659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D9130358-43FA-4B02-A119-B594DB9AC8F3}" type="datetimeFigureOut">
              <a:rPr lang="en-CA" smtClean="0"/>
              <a:t>2022-02-16</a:t>
            </a:fld>
            <a:endParaRPr lang="en-CA"/>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A3A622E9-6E8F-4DDB-8544-5738C654833F}" type="slidenum">
              <a:rPr lang="en-CA" smtClean="0"/>
              <a:t>‹#›</a:t>
            </a:fld>
            <a:endParaRPr lang="en-CA"/>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90871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5.emf"/></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3.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15.emf"/></Relationships>
</file>

<file path=ppt/slides/_rels/slide3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5.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emf"/></Relationships>
</file>

<file path=ppt/slides/_rels/slide42.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emf"/></Relationships>
</file>

<file path=ppt/slides/_rels/slide43.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7.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3.emf"/></Relationships>
</file>

<file path=ppt/slides/_rels/slide60.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4.em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A4E38-9296-4085-A203-0B43DA4D127A}"/>
              </a:ext>
            </a:extLst>
          </p:cNvPr>
          <p:cNvSpPr>
            <a:spLocks noGrp="1"/>
          </p:cNvSpPr>
          <p:nvPr>
            <p:ph type="ctrTitle"/>
          </p:nvPr>
        </p:nvSpPr>
        <p:spPr/>
        <p:txBody>
          <a:bodyPr>
            <a:normAutofit/>
          </a:bodyPr>
          <a:lstStyle/>
          <a:p>
            <a:pPr algn="ctr"/>
            <a:r>
              <a:rPr lang="en-US" sz="4000" cap="none" dirty="0"/>
              <a:t>Deep Learning Techniques for Electrical Load Forecasting</a:t>
            </a:r>
            <a:endParaRPr lang="en-CA" sz="4000" cap="none" dirty="0"/>
          </a:p>
        </p:txBody>
      </p:sp>
      <p:pic>
        <p:nvPicPr>
          <p:cNvPr id="4" name="Picture 3">
            <a:extLst>
              <a:ext uri="{FF2B5EF4-FFF2-40B4-BE49-F238E27FC236}">
                <a16:creationId xmlns:a16="http://schemas.microsoft.com/office/drawing/2014/main" id="{8A36822A-0FAD-4D44-9D65-2CD2C659517B}"/>
              </a:ext>
            </a:extLst>
          </p:cNvPr>
          <p:cNvPicPr>
            <a:picLocks noChangeAspect="1"/>
          </p:cNvPicPr>
          <p:nvPr/>
        </p:nvPicPr>
        <p:blipFill rotWithShape="1">
          <a:blip r:embed="rId2" cstate="hqprint">
            <a:extLst>
              <a:ext uri="{28A0092B-C50C-407E-A947-70E740481C1C}">
                <a14:useLocalDpi xmlns:a14="http://schemas.microsoft.com/office/drawing/2010/main" val="0"/>
              </a:ext>
            </a:extLst>
          </a:blip>
          <a:srcRect l="24103" t="564" r="7179" b="48035"/>
          <a:stretch/>
        </p:blipFill>
        <p:spPr>
          <a:xfrm>
            <a:off x="2589212" y="4081135"/>
            <a:ext cx="2500126" cy="248146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6" name="TextBox 5">
            <a:extLst>
              <a:ext uri="{FF2B5EF4-FFF2-40B4-BE49-F238E27FC236}">
                <a16:creationId xmlns:a16="http://schemas.microsoft.com/office/drawing/2014/main" id="{93A65822-153C-4C1B-BE42-A0BF38C4A58A}"/>
              </a:ext>
            </a:extLst>
          </p:cNvPr>
          <p:cNvSpPr txBox="1"/>
          <p:nvPr/>
        </p:nvSpPr>
        <p:spPr>
          <a:xfrm>
            <a:off x="6101578" y="5091036"/>
            <a:ext cx="4639370" cy="461665"/>
          </a:xfrm>
          <a:prstGeom prst="rect">
            <a:avLst/>
          </a:prstGeom>
          <a:noFill/>
        </p:spPr>
        <p:txBody>
          <a:bodyPr wrap="square">
            <a:spAutoFit/>
          </a:bodyPr>
          <a:lstStyle/>
          <a:p>
            <a:r>
              <a:rPr lang="en-US" sz="2400" dirty="0"/>
              <a:t>Presented By:- Tolulope Olugbenga</a:t>
            </a:r>
          </a:p>
        </p:txBody>
      </p:sp>
    </p:spTree>
    <p:extLst>
      <p:ext uri="{BB962C8B-B14F-4D97-AF65-F5344CB8AC3E}">
        <p14:creationId xmlns:p14="http://schemas.microsoft.com/office/powerpoint/2010/main" val="3444184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Benchmark – SARIMAX Forecaster</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a:bodyPr>
          <a:lstStyle/>
          <a:p>
            <a:r>
              <a:rPr lang="en-US" dirty="0"/>
              <a:t>SARIMAX (p, d, q) x (P, D, Q)S is the SARIMAX model's general form. </a:t>
            </a:r>
          </a:p>
          <a:p>
            <a:r>
              <a:rPr lang="en-US" dirty="0"/>
              <a:t>(p, d, q) are the non-seasonal terms AR, I, and MA, respectively. While (P, D, Q) denotes seasonal terms. And S denotes the number of time steps in the given season.</a:t>
            </a:r>
          </a:p>
          <a:p>
            <a:r>
              <a:rPr lang="en-US" dirty="0"/>
              <a:t>The mathematical representation of the model is shown in the equation below.</a:t>
            </a:r>
          </a:p>
          <a:p>
            <a:endParaRPr lang="en-US" dirty="0"/>
          </a:p>
          <a:p>
            <a:endParaRPr lang="en-US" dirty="0"/>
          </a:p>
        </p:txBody>
      </p:sp>
      <p:graphicFrame>
        <p:nvGraphicFramePr>
          <p:cNvPr id="6" name="Object 5">
            <a:extLst>
              <a:ext uri="{FF2B5EF4-FFF2-40B4-BE49-F238E27FC236}">
                <a16:creationId xmlns:a16="http://schemas.microsoft.com/office/drawing/2014/main" id="{42199974-347E-4B09-96BA-028549F45674}"/>
              </a:ext>
            </a:extLst>
          </p:cNvPr>
          <p:cNvGraphicFramePr>
            <a:graphicFrameLocks noChangeAspect="1"/>
          </p:cNvGraphicFramePr>
          <p:nvPr>
            <p:extLst>
              <p:ext uri="{D42A27DB-BD31-4B8C-83A1-F6EECF244321}">
                <p14:modId xmlns:p14="http://schemas.microsoft.com/office/powerpoint/2010/main" val="93600808"/>
              </p:ext>
            </p:extLst>
          </p:nvPr>
        </p:nvGraphicFramePr>
        <p:xfrm>
          <a:off x="3162978" y="4029060"/>
          <a:ext cx="5866043" cy="1205669"/>
        </p:xfrm>
        <a:graphic>
          <a:graphicData uri="http://schemas.openxmlformats.org/presentationml/2006/ole">
            <mc:AlternateContent xmlns:mc="http://schemas.openxmlformats.org/markup-compatibility/2006">
              <mc:Choice xmlns:v="urn:schemas-microsoft-com:vml" Requires="v">
                <p:oleObj spid="_x0000_s15365" name="Equation" r:id="rId3" imgW="3615193" imgH="742485" progId="Equation.DSMT4">
                  <p:embed/>
                </p:oleObj>
              </mc:Choice>
              <mc:Fallback>
                <p:oleObj name="Equation" r:id="rId3" imgW="3615193" imgH="742485" progId="Equation.DSMT4">
                  <p:embed/>
                  <p:pic>
                    <p:nvPicPr>
                      <p:cNvPr id="0" name=""/>
                      <p:cNvPicPr/>
                      <p:nvPr/>
                    </p:nvPicPr>
                    <p:blipFill>
                      <a:blip r:embed="rId4"/>
                      <a:stretch>
                        <a:fillRect/>
                      </a:stretch>
                    </p:blipFill>
                    <p:spPr>
                      <a:xfrm>
                        <a:off x="3162978" y="4029060"/>
                        <a:ext cx="5866043" cy="1205669"/>
                      </a:xfrm>
                      <a:prstGeom prst="rect">
                        <a:avLst/>
                      </a:prstGeom>
                    </p:spPr>
                  </p:pic>
                </p:oleObj>
              </mc:Fallback>
            </mc:AlternateContent>
          </a:graphicData>
        </a:graphic>
      </p:graphicFrame>
    </p:spTree>
    <p:extLst>
      <p:ext uri="{BB962C8B-B14F-4D97-AF65-F5344CB8AC3E}">
        <p14:creationId xmlns:p14="http://schemas.microsoft.com/office/powerpoint/2010/main" val="33899559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a:t>Benchmark – ANNSTLF – Generation Three</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4"/>
            <a:ext cx="4162555" cy="3450613"/>
          </a:xfrm>
        </p:spPr>
        <p:txBody>
          <a:bodyPr>
            <a:normAutofit lnSpcReduction="10000"/>
          </a:bodyPr>
          <a:lstStyle/>
          <a:p>
            <a:r>
              <a:rPr lang="en-US" dirty="0"/>
              <a:t>The ANNSTLF forecaster consists of three parts: a BLF forecaster, a CLF forecaster, and an RLS combiner.</a:t>
            </a:r>
          </a:p>
          <a:p>
            <a:r>
              <a:rPr lang="en-US" dirty="0"/>
              <a:t>Both the BLF and the CLF are shallow multi-layer feed-forward artificial neural networks (ANNs).</a:t>
            </a:r>
          </a:p>
          <a:p>
            <a:r>
              <a:rPr lang="en-US" dirty="0"/>
              <a:t>The RLS is an adaptive recursive least squares combiner. </a:t>
            </a:r>
          </a:p>
          <a:p>
            <a:endParaRPr lang="en-US" dirty="0"/>
          </a:p>
          <a:p>
            <a:endParaRPr lang="en-US" dirty="0"/>
          </a:p>
          <a:p>
            <a:endParaRPr lang="en-US" dirty="0"/>
          </a:p>
        </p:txBody>
      </p:sp>
      <p:pic>
        <p:nvPicPr>
          <p:cNvPr id="5" name="Picture 4" descr="Diagram, schematic&#10;&#10;Description automatically generated">
            <a:extLst>
              <a:ext uri="{FF2B5EF4-FFF2-40B4-BE49-F238E27FC236}">
                <a16:creationId xmlns:a16="http://schemas.microsoft.com/office/drawing/2014/main" id="{7202A1A7-42F5-49C2-A58A-D7413A4B1CF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6057" r="2084" b="1062"/>
          <a:stretch/>
        </p:blipFill>
        <p:spPr bwMode="auto">
          <a:xfrm>
            <a:off x="6119043" y="2015734"/>
            <a:ext cx="4911178" cy="3450613"/>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3284068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a:t>Benchmark – ANNSTLF – Generation Three</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4"/>
            <a:ext cx="4162555" cy="3450613"/>
          </a:xfrm>
        </p:spPr>
        <p:txBody>
          <a:bodyPr>
            <a:normAutofit/>
          </a:bodyPr>
          <a:lstStyle/>
          <a:p>
            <a:r>
              <a:rPr lang="en-US" dirty="0"/>
              <a:t>The BLF is trained to predict regular next-day load, whereas the CLF is trained to predict changes in load demand from day to day.</a:t>
            </a:r>
          </a:p>
          <a:p>
            <a:r>
              <a:rPr lang="en-US" dirty="0"/>
              <a:t>Both the BLF and the CLF receive the same inputs, but their target values differ.</a:t>
            </a:r>
          </a:p>
          <a:p>
            <a:endParaRPr lang="en-US" dirty="0"/>
          </a:p>
          <a:p>
            <a:endParaRPr lang="en-US" dirty="0"/>
          </a:p>
          <a:p>
            <a:endParaRPr lang="en-US" dirty="0"/>
          </a:p>
          <a:p>
            <a:endParaRPr lang="en-US" dirty="0"/>
          </a:p>
        </p:txBody>
      </p:sp>
      <p:pic>
        <p:nvPicPr>
          <p:cNvPr id="5" name="Picture 4" descr="Diagram, schematic&#10;&#10;Description automatically generated">
            <a:extLst>
              <a:ext uri="{FF2B5EF4-FFF2-40B4-BE49-F238E27FC236}">
                <a16:creationId xmlns:a16="http://schemas.microsoft.com/office/drawing/2014/main" id="{7202A1A7-42F5-49C2-A58A-D7413A4B1CF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6057" r="2084" b="1062"/>
          <a:stretch/>
        </p:blipFill>
        <p:spPr bwMode="auto">
          <a:xfrm>
            <a:off x="6119043" y="2015734"/>
            <a:ext cx="4911178" cy="3450613"/>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3269110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a:t>Benchmark – ANNSTLF – Generation Three</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4"/>
            <a:ext cx="4162555" cy="3450613"/>
          </a:xfrm>
        </p:spPr>
        <p:txBody>
          <a:bodyPr>
            <a:normAutofit fontScale="92500" lnSpcReduction="20000"/>
          </a:bodyPr>
          <a:lstStyle/>
          <a:p>
            <a:r>
              <a:rPr lang="en-US" dirty="0"/>
              <a:t>The CLF produces its final output by combining predicted changes with actual last-day values.</a:t>
            </a:r>
          </a:p>
          <a:p>
            <a:r>
              <a:rPr lang="en-US" dirty="0"/>
              <a:t>The BLF tends to respond slowly to sudden changes in load.</a:t>
            </a:r>
          </a:p>
          <a:p>
            <a:r>
              <a:rPr lang="en-US" dirty="0"/>
              <a:t>Conversely, the CLF responds to changing conditions more quickly because it uses yesterday's load as a baseline and forecasts future changes in that load.</a:t>
            </a:r>
          </a:p>
          <a:p>
            <a:endParaRPr lang="en-US" dirty="0"/>
          </a:p>
          <a:p>
            <a:endParaRPr lang="en-US" dirty="0"/>
          </a:p>
          <a:p>
            <a:endParaRPr lang="en-US" dirty="0"/>
          </a:p>
          <a:p>
            <a:endParaRPr lang="en-US" dirty="0"/>
          </a:p>
        </p:txBody>
      </p:sp>
      <p:pic>
        <p:nvPicPr>
          <p:cNvPr id="5" name="Picture 4" descr="Diagram, schematic&#10;&#10;Description automatically generated">
            <a:extLst>
              <a:ext uri="{FF2B5EF4-FFF2-40B4-BE49-F238E27FC236}">
                <a16:creationId xmlns:a16="http://schemas.microsoft.com/office/drawing/2014/main" id="{7202A1A7-42F5-49C2-A58A-D7413A4B1CF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6057" r="2084" b="1062"/>
          <a:stretch/>
        </p:blipFill>
        <p:spPr bwMode="auto">
          <a:xfrm>
            <a:off x="6119043" y="2015734"/>
            <a:ext cx="4911178" cy="3450613"/>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19852330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Deep Learning</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92500"/>
          </a:bodyPr>
          <a:lstStyle/>
          <a:p>
            <a:r>
              <a:rPr lang="en-US" dirty="0"/>
              <a:t>Deep learning is a process in which the number of hidden layers in a network is increased.</a:t>
            </a:r>
          </a:p>
          <a:p>
            <a:r>
              <a:rPr lang="en-US" dirty="0"/>
              <a:t>To identify the most reliable features in machine learning, a domain expert is required. </a:t>
            </a:r>
          </a:p>
          <a:p>
            <a:r>
              <a:rPr lang="en-US" dirty="0"/>
              <a:t>While deep learning models can be fed some input features, they can also extract high-level features from data incrementally, eliminating the need for domain expertise and time-consuming feature extraction.</a:t>
            </a:r>
          </a:p>
          <a:p>
            <a:r>
              <a:rPr lang="en-US" dirty="0"/>
              <a:t>The most common types of deep neural networks are convolutional neural networks (CNN), and recurrent neural networks (RNN), which include networks such as the long short-term memory network (LSTM).</a:t>
            </a:r>
          </a:p>
        </p:txBody>
      </p:sp>
    </p:spTree>
    <p:extLst>
      <p:ext uri="{BB962C8B-B14F-4D97-AF65-F5344CB8AC3E}">
        <p14:creationId xmlns:p14="http://schemas.microsoft.com/office/powerpoint/2010/main" val="15782949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Deep Learning – Recurrent Neural Network (RNN)</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fontScale="92500" lnSpcReduction="10000"/>
          </a:bodyPr>
          <a:lstStyle/>
          <a:p>
            <a:r>
              <a:rPr lang="en-US" dirty="0"/>
              <a:t>Traditional neural networks assume that all inputs and outputs are independent, but RNNs do not and rely on previous elements to influence current elements.</a:t>
            </a:r>
          </a:p>
          <a:p>
            <a:r>
              <a:rPr lang="en-US" dirty="0"/>
              <a:t>RNNs, in effect, augment neural networks with memory, which aids in the modeling of sequential data.</a:t>
            </a:r>
          </a:p>
          <a:p>
            <a:endParaRPr lang="en-US" dirty="0"/>
          </a:p>
          <a:p>
            <a:endParaRPr lang="en-US" dirty="0"/>
          </a:p>
          <a:p>
            <a:r>
              <a:rPr lang="en-US" dirty="0"/>
              <a:t>However, because the gradient descent must traverse each layer to update the state weights, RNNs suffer from vanishing gradient issues; this issue led to the development of the Long Short-Term Memory (LSTM) network.</a:t>
            </a:r>
          </a:p>
        </p:txBody>
      </p:sp>
      <p:pic>
        <p:nvPicPr>
          <p:cNvPr id="5" name="Picture 4" descr="An unrolled recurrent neural network.">
            <a:extLst>
              <a:ext uri="{FF2B5EF4-FFF2-40B4-BE49-F238E27FC236}">
                <a16:creationId xmlns:a16="http://schemas.microsoft.com/office/drawing/2014/main" id="{6C5A6490-67B4-4A0F-948A-510E7696B1B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62437" y="3429000"/>
            <a:ext cx="3667125" cy="963295"/>
          </a:xfrm>
          <a:prstGeom prst="rect">
            <a:avLst/>
          </a:prstGeom>
          <a:noFill/>
          <a:ln>
            <a:noFill/>
          </a:ln>
        </p:spPr>
      </p:pic>
    </p:spTree>
    <p:extLst>
      <p:ext uri="{BB962C8B-B14F-4D97-AF65-F5344CB8AC3E}">
        <p14:creationId xmlns:p14="http://schemas.microsoft.com/office/powerpoint/2010/main" val="41991352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Deep Learning – Long Short-Term Memory (LSTM)</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4"/>
            <a:ext cx="4644421" cy="3450613"/>
          </a:xfrm>
        </p:spPr>
        <p:txBody>
          <a:bodyPr>
            <a:normAutofit/>
          </a:bodyPr>
          <a:lstStyle/>
          <a:p>
            <a:r>
              <a:rPr lang="en-US" dirty="0"/>
              <a:t>The LSTM is a type of RNN that can predict states over long time periods.</a:t>
            </a:r>
          </a:p>
          <a:p>
            <a:r>
              <a:rPr lang="en-US" dirty="0"/>
              <a:t>The LSTM architecture is made up of memory blocks, which are recurrently connected subnetworks (or cells).</a:t>
            </a:r>
          </a:p>
          <a:p>
            <a:r>
              <a:rPr lang="en-US" dirty="0"/>
              <a:t>Each memory block consists of a cell state, a forget gate, an input gate, and an output gate.</a:t>
            </a:r>
          </a:p>
        </p:txBody>
      </p:sp>
      <p:pic>
        <p:nvPicPr>
          <p:cNvPr id="6" name="Picture 5">
            <a:extLst>
              <a:ext uri="{FF2B5EF4-FFF2-40B4-BE49-F238E27FC236}">
                <a16:creationId xmlns:a16="http://schemas.microsoft.com/office/drawing/2014/main" id="{41B2B46F-FAA5-42BD-B2A8-BFFA454CA4D0}"/>
              </a:ext>
            </a:extLst>
          </p:cNvPr>
          <p:cNvPicPr>
            <a:picLocks noChangeAspect="1"/>
          </p:cNvPicPr>
          <p:nvPr/>
        </p:nvPicPr>
        <p:blipFill rotWithShape="1">
          <a:blip r:embed="rId2">
            <a:extLst>
              <a:ext uri="{28A0092B-C50C-407E-A947-70E740481C1C}">
                <a14:useLocalDpi xmlns:a14="http://schemas.microsoft.com/office/drawing/2010/main" val="0"/>
              </a:ext>
            </a:extLst>
          </a:blip>
          <a:srcRect t="6433" r="2283"/>
          <a:stretch/>
        </p:blipFill>
        <p:spPr bwMode="auto">
          <a:xfrm>
            <a:off x="6577868" y="2015734"/>
            <a:ext cx="4306801" cy="3450613"/>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12381244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Deep Learning – Long Short-Term Memory (LSTM)</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4"/>
            <a:ext cx="4644421" cy="3450613"/>
          </a:xfrm>
        </p:spPr>
        <p:txBody>
          <a:bodyPr>
            <a:normAutofit fontScale="92500" lnSpcReduction="10000"/>
          </a:bodyPr>
          <a:lstStyle/>
          <a:p>
            <a:r>
              <a:rPr lang="en-US" dirty="0"/>
              <a:t>The cell state is essential for the LSTM function, and the three gates regulate it.</a:t>
            </a:r>
          </a:p>
          <a:p>
            <a:r>
              <a:rPr lang="en-US" dirty="0"/>
              <a:t>The gates allow information to pass through on an opt-in basis.</a:t>
            </a:r>
          </a:p>
          <a:p>
            <a:r>
              <a:rPr lang="en-US" dirty="0"/>
              <a:t>They are built with sigmoid and pointwise multiplication.</a:t>
            </a:r>
          </a:p>
          <a:p>
            <a:r>
              <a:rPr lang="en-US" dirty="0"/>
              <a:t>Sigmoid layers generate values ranging from 0 to 1, indicating how much of each element should be passed through.</a:t>
            </a:r>
          </a:p>
        </p:txBody>
      </p:sp>
      <p:pic>
        <p:nvPicPr>
          <p:cNvPr id="6" name="Picture 5">
            <a:extLst>
              <a:ext uri="{FF2B5EF4-FFF2-40B4-BE49-F238E27FC236}">
                <a16:creationId xmlns:a16="http://schemas.microsoft.com/office/drawing/2014/main" id="{41B2B46F-FAA5-42BD-B2A8-BFFA454CA4D0}"/>
              </a:ext>
            </a:extLst>
          </p:cNvPr>
          <p:cNvPicPr>
            <a:picLocks noChangeAspect="1"/>
          </p:cNvPicPr>
          <p:nvPr/>
        </p:nvPicPr>
        <p:blipFill rotWithShape="1">
          <a:blip r:embed="rId2">
            <a:extLst>
              <a:ext uri="{28A0092B-C50C-407E-A947-70E740481C1C}">
                <a14:useLocalDpi xmlns:a14="http://schemas.microsoft.com/office/drawing/2010/main" val="0"/>
              </a:ext>
            </a:extLst>
          </a:blip>
          <a:srcRect t="6433" r="2283"/>
          <a:stretch/>
        </p:blipFill>
        <p:spPr bwMode="auto">
          <a:xfrm>
            <a:off x="6577868" y="2015734"/>
            <a:ext cx="4306801" cy="3450613"/>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13091193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Deep Learning – Long Short-Term Memory (LSTM)</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4"/>
            <a:ext cx="4644421" cy="3450613"/>
          </a:xfrm>
        </p:spPr>
        <p:txBody>
          <a:bodyPr>
            <a:normAutofit lnSpcReduction="10000"/>
          </a:bodyPr>
          <a:lstStyle/>
          <a:p>
            <a:r>
              <a:rPr lang="en-US" dirty="0"/>
              <a:t>The first stage is a sigmoid layer called the "Forget Gate," which determines which information from the previous cell state should be discarded.</a:t>
            </a:r>
          </a:p>
          <a:p>
            <a:r>
              <a:rPr lang="en-US" dirty="0"/>
              <a:t>The next step is to filter the outputs of a tanh layer used to update inputs to determine what new information will be stored in the cell state, which happens in the "Input Gate." </a:t>
            </a:r>
          </a:p>
        </p:txBody>
      </p:sp>
      <p:pic>
        <p:nvPicPr>
          <p:cNvPr id="6" name="Picture 5">
            <a:extLst>
              <a:ext uri="{FF2B5EF4-FFF2-40B4-BE49-F238E27FC236}">
                <a16:creationId xmlns:a16="http://schemas.microsoft.com/office/drawing/2014/main" id="{41B2B46F-FAA5-42BD-B2A8-BFFA454CA4D0}"/>
              </a:ext>
            </a:extLst>
          </p:cNvPr>
          <p:cNvPicPr>
            <a:picLocks noChangeAspect="1"/>
          </p:cNvPicPr>
          <p:nvPr/>
        </p:nvPicPr>
        <p:blipFill rotWithShape="1">
          <a:blip r:embed="rId2">
            <a:extLst>
              <a:ext uri="{28A0092B-C50C-407E-A947-70E740481C1C}">
                <a14:useLocalDpi xmlns:a14="http://schemas.microsoft.com/office/drawing/2010/main" val="0"/>
              </a:ext>
            </a:extLst>
          </a:blip>
          <a:srcRect t="6433" r="2283"/>
          <a:stretch/>
        </p:blipFill>
        <p:spPr bwMode="auto">
          <a:xfrm>
            <a:off x="6577868" y="2015734"/>
            <a:ext cx="4306801" cy="3450613"/>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34395939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Deep Learning – Long Short-Term Memory (LSTM)</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4"/>
            <a:ext cx="4644421" cy="3450613"/>
          </a:xfrm>
        </p:spPr>
        <p:txBody>
          <a:bodyPr>
            <a:normAutofit lnSpcReduction="10000"/>
          </a:bodyPr>
          <a:lstStyle/>
          <a:p>
            <a:r>
              <a:rPr lang="en-US" dirty="0"/>
              <a:t>The newly acquired information is then incorporated into the cell state. </a:t>
            </a:r>
          </a:p>
          <a:p>
            <a:r>
              <a:rPr lang="en-US" dirty="0"/>
              <a:t>Finally, the network employs an "Output Gate" to generate outputs in the form of a filtered version of an updated cell state.</a:t>
            </a:r>
          </a:p>
          <a:p>
            <a:r>
              <a:rPr lang="en-US" dirty="0"/>
              <a:t>Because of the method of forgetting and remembering information within a cell, LSTM is ideal for sequential data</a:t>
            </a:r>
          </a:p>
        </p:txBody>
      </p:sp>
      <p:pic>
        <p:nvPicPr>
          <p:cNvPr id="6" name="Picture 5">
            <a:extLst>
              <a:ext uri="{FF2B5EF4-FFF2-40B4-BE49-F238E27FC236}">
                <a16:creationId xmlns:a16="http://schemas.microsoft.com/office/drawing/2014/main" id="{41B2B46F-FAA5-42BD-B2A8-BFFA454CA4D0}"/>
              </a:ext>
            </a:extLst>
          </p:cNvPr>
          <p:cNvPicPr>
            <a:picLocks noChangeAspect="1"/>
          </p:cNvPicPr>
          <p:nvPr/>
        </p:nvPicPr>
        <p:blipFill rotWithShape="1">
          <a:blip r:embed="rId2">
            <a:extLst>
              <a:ext uri="{28A0092B-C50C-407E-A947-70E740481C1C}">
                <a14:useLocalDpi xmlns:a14="http://schemas.microsoft.com/office/drawing/2010/main" val="0"/>
              </a:ext>
            </a:extLst>
          </a:blip>
          <a:srcRect t="6433" r="2283"/>
          <a:stretch/>
        </p:blipFill>
        <p:spPr bwMode="auto">
          <a:xfrm>
            <a:off x="6577868" y="2015734"/>
            <a:ext cx="4306801" cy="3450613"/>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3030022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837EB-04B7-468B-B2A7-FCC18E957285}"/>
              </a:ext>
            </a:extLst>
          </p:cNvPr>
          <p:cNvSpPr>
            <a:spLocks noGrp="1"/>
          </p:cNvSpPr>
          <p:nvPr>
            <p:ph type="title"/>
          </p:nvPr>
        </p:nvSpPr>
        <p:spPr/>
        <p:txBody>
          <a:bodyPr/>
          <a:lstStyle/>
          <a:p>
            <a:r>
              <a:rPr lang="en-US" cap="none" dirty="0"/>
              <a:t>What Is Load Forecasting and Why Is It Necessary?</a:t>
            </a:r>
            <a:endParaRPr lang="en-CA" cap="none" dirty="0"/>
          </a:p>
        </p:txBody>
      </p:sp>
      <p:sp>
        <p:nvSpPr>
          <p:cNvPr id="3" name="Content Placeholder 2">
            <a:extLst>
              <a:ext uri="{FF2B5EF4-FFF2-40B4-BE49-F238E27FC236}">
                <a16:creationId xmlns:a16="http://schemas.microsoft.com/office/drawing/2014/main" id="{99861A55-9E02-4572-AD3F-105E00B45DE7}"/>
              </a:ext>
            </a:extLst>
          </p:cNvPr>
          <p:cNvSpPr>
            <a:spLocks noGrp="1"/>
          </p:cNvSpPr>
          <p:nvPr>
            <p:ph idx="1"/>
          </p:nvPr>
        </p:nvSpPr>
        <p:spPr/>
        <p:txBody>
          <a:bodyPr>
            <a:normAutofit fontScale="85000" lnSpcReduction="20000"/>
          </a:bodyPr>
          <a:lstStyle/>
          <a:p>
            <a:r>
              <a:rPr lang="en-US" sz="2400" dirty="0"/>
              <a:t>Load forecasting is an important part of electric utility design, planning, and operation, and it has a long history in the power industry.</a:t>
            </a:r>
          </a:p>
          <a:p>
            <a:r>
              <a:rPr lang="en-US" sz="2400" dirty="0"/>
              <a:t>A critical goal of load forecasting is to ensure that consumers receive an adequate supply of energy in order to maintain supply-demand balance.</a:t>
            </a:r>
          </a:p>
          <a:p>
            <a:r>
              <a:rPr lang="en-US" sz="2400" dirty="0"/>
              <a:t>While both statistical and machine learning (ML) techniques have been used to forecast load, machine learning algorithms are more intelligent and capable of more accurately forecasting load.</a:t>
            </a:r>
          </a:p>
          <a:p>
            <a:r>
              <a:rPr lang="en-US" sz="2400" dirty="0"/>
              <a:t>Deep learning techniques have grown in popularity in recent years due to their ability to interpret complex relationships in data more accurately.</a:t>
            </a:r>
          </a:p>
          <a:p>
            <a:pPr marL="0" indent="0">
              <a:buNone/>
            </a:pPr>
            <a:endParaRPr lang="en-US" dirty="0"/>
          </a:p>
          <a:p>
            <a:endParaRPr lang="en-CA" dirty="0"/>
          </a:p>
        </p:txBody>
      </p:sp>
    </p:spTree>
    <p:extLst>
      <p:ext uri="{BB962C8B-B14F-4D97-AF65-F5344CB8AC3E}">
        <p14:creationId xmlns:p14="http://schemas.microsoft.com/office/powerpoint/2010/main" val="37018413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Deep Learning – Convolutional Neural Network (CNN)</a:t>
            </a:r>
            <a:endParaRPr lang="en-CA" dirty="0"/>
          </a:p>
        </p:txBody>
      </p:sp>
      <p:sp>
        <p:nvSpPr>
          <p:cNvPr id="22" name="Content Placeholder 8">
            <a:extLst>
              <a:ext uri="{FF2B5EF4-FFF2-40B4-BE49-F238E27FC236}">
                <a16:creationId xmlns:a16="http://schemas.microsoft.com/office/drawing/2014/main" id="{D053F661-34DD-46A6-B6F1-45B2E5E12C4D}"/>
              </a:ext>
            </a:extLst>
          </p:cNvPr>
          <p:cNvSpPr>
            <a:spLocks noGrp="1"/>
          </p:cNvSpPr>
          <p:nvPr>
            <p:ph idx="1"/>
          </p:nvPr>
        </p:nvSpPr>
        <p:spPr>
          <a:xfrm>
            <a:off x="1451578" y="2015734"/>
            <a:ext cx="4965415" cy="3450613"/>
          </a:xfrm>
        </p:spPr>
        <p:txBody>
          <a:bodyPr>
            <a:normAutofit fontScale="92500"/>
          </a:bodyPr>
          <a:lstStyle/>
          <a:p>
            <a:r>
              <a:rPr lang="en-US" dirty="0"/>
              <a:t>CNNs are a type of deep learning network with a grid-like topology that is used for data processing.</a:t>
            </a:r>
          </a:p>
          <a:p>
            <a:r>
              <a:rPr lang="en-US" dirty="0"/>
              <a:t>This can include time series and image data, which can be represented as one-dimensional and two-dimensional data grids, respectively.</a:t>
            </a:r>
          </a:p>
          <a:p>
            <a:r>
              <a:rPr lang="en-US" dirty="0"/>
              <a:t>Because load forecasting data are time series, the focus of this work was on one-dimensional CNNs</a:t>
            </a:r>
          </a:p>
        </p:txBody>
      </p:sp>
      <p:pic>
        <p:nvPicPr>
          <p:cNvPr id="7" name="Content Placeholder 3">
            <a:extLst>
              <a:ext uri="{FF2B5EF4-FFF2-40B4-BE49-F238E27FC236}">
                <a16:creationId xmlns:a16="http://schemas.microsoft.com/office/drawing/2014/main" id="{9EB6E75B-F7E9-4F48-952D-9D461BFA64F2}"/>
              </a:ext>
            </a:extLst>
          </p:cNvPr>
          <p:cNvPicPr>
            <a:picLocks noChangeAspect="1"/>
          </p:cNvPicPr>
          <p:nvPr/>
        </p:nvPicPr>
        <p:blipFill>
          <a:blip r:embed="rId2"/>
          <a:stretch>
            <a:fillRect/>
          </a:stretch>
        </p:blipFill>
        <p:spPr>
          <a:xfrm>
            <a:off x="6416993" y="2599634"/>
            <a:ext cx="4637861" cy="2282812"/>
          </a:xfrm>
          <a:prstGeom prst="rect">
            <a:avLst/>
          </a:prstGeom>
        </p:spPr>
      </p:pic>
    </p:spTree>
    <p:extLst>
      <p:ext uri="{BB962C8B-B14F-4D97-AF65-F5344CB8AC3E}">
        <p14:creationId xmlns:p14="http://schemas.microsoft.com/office/powerpoint/2010/main" val="10308623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Deep Learning – Convolutional Neural Network (CNN)</a:t>
            </a:r>
            <a:endParaRPr lang="en-CA" dirty="0"/>
          </a:p>
        </p:txBody>
      </p:sp>
      <p:sp>
        <p:nvSpPr>
          <p:cNvPr id="22" name="Content Placeholder 8">
            <a:extLst>
              <a:ext uri="{FF2B5EF4-FFF2-40B4-BE49-F238E27FC236}">
                <a16:creationId xmlns:a16="http://schemas.microsoft.com/office/drawing/2014/main" id="{D053F661-34DD-46A6-B6F1-45B2E5E12C4D}"/>
              </a:ext>
            </a:extLst>
          </p:cNvPr>
          <p:cNvSpPr>
            <a:spLocks noGrp="1"/>
          </p:cNvSpPr>
          <p:nvPr>
            <p:ph idx="1"/>
          </p:nvPr>
        </p:nvSpPr>
        <p:spPr>
          <a:xfrm>
            <a:off x="1451578" y="2015734"/>
            <a:ext cx="4965415" cy="3450613"/>
          </a:xfrm>
        </p:spPr>
        <p:txBody>
          <a:bodyPr>
            <a:normAutofit fontScale="92500"/>
          </a:bodyPr>
          <a:lstStyle/>
          <a:p>
            <a:r>
              <a:rPr lang="en-US" sz="1800" dirty="0"/>
              <a:t>CNNs are well-known for their ability to extract rich feature sets from inputs, which is accomplished through the use of the convolution layer.</a:t>
            </a:r>
          </a:p>
          <a:p>
            <a:r>
              <a:rPr lang="en-US" sz="1800" dirty="0"/>
              <a:t>The convolution layer is a pattern finder that searches for patterns by applying filters to the input data repeatedly.</a:t>
            </a:r>
          </a:p>
          <a:p>
            <a:r>
              <a:rPr lang="en-US" sz="1800" dirty="0"/>
              <a:t>Each filter produces a new feature map composed of dot products whose length is proportional to the length of the filter (unless padding is utilized).</a:t>
            </a:r>
          </a:p>
        </p:txBody>
      </p:sp>
      <p:pic>
        <p:nvPicPr>
          <p:cNvPr id="7" name="Content Placeholder 3">
            <a:extLst>
              <a:ext uri="{FF2B5EF4-FFF2-40B4-BE49-F238E27FC236}">
                <a16:creationId xmlns:a16="http://schemas.microsoft.com/office/drawing/2014/main" id="{9EB6E75B-F7E9-4F48-952D-9D461BFA64F2}"/>
              </a:ext>
            </a:extLst>
          </p:cNvPr>
          <p:cNvPicPr>
            <a:picLocks noChangeAspect="1"/>
          </p:cNvPicPr>
          <p:nvPr/>
        </p:nvPicPr>
        <p:blipFill>
          <a:blip r:embed="rId2"/>
          <a:stretch>
            <a:fillRect/>
          </a:stretch>
        </p:blipFill>
        <p:spPr>
          <a:xfrm>
            <a:off x="6416993" y="2599634"/>
            <a:ext cx="4637861" cy="2282812"/>
          </a:xfrm>
          <a:prstGeom prst="rect">
            <a:avLst/>
          </a:prstGeom>
        </p:spPr>
      </p:pic>
    </p:spTree>
    <p:extLst>
      <p:ext uri="{BB962C8B-B14F-4D97-AF65-F5344CB8AC3E}">
        <p14:creationId xmlns:p14="http://schemas.microsoft.com/office/powerpoint/2010/main" val="27636106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Deep Learning – Convolutional Neural Network (CNN)</a:t>
            </a:r>
            <a:endParaRPr lang="en-CA" dirty="0"/>
          </a:p>
        </p:txBody>
      </p:sp>
      <p:sp>
        <p:nvSpPr>
          <p:cNvPr id="22" name="Content Placeholder 8">
            <a:extLst>
              <a:ext uri="{FF2B5EF4-FFF2-40B4-BE49-F238E27FC236}">
                <a16:creationId xmlns:a16="http://schemas.microsoft.com/office/drawing/2014/main" id="{D053F661-34DD-46A6-B6F1-45B2E5E12C4D}"/>
              </a:ext>
            </a:extLst>
          </p:cNvPr>
          <p:cNvSpPr>
            <a:spLocks noGrp="1"/>
          </p:cNvSpPr>
          <p:nvPr>
            <p:ph idx="1"/>
          </p:nvPr>
        </p:nvSpPr>
        <p:spPr>
          <a:xfrm>
            <a:off x="1451578" y="2015734"/>
            <a:ext cx="4965415" cy="3450613"/>
          </a:xfrm>
        </p:spPr>
        <p:txBody>
          <a:bodyPr>
            <a:normAutofit fontScale="92500" lnSpcReduction="20000"/>
          </a:bodyPr>
          <a:lstStyle/>
          <a:p>
            <a:r>
              <a:rPr lang="en-US" dirty="0"/>
              <a:t>The next layer is a pooling layer which reduces the spatial dimensions of a feature map while also decreasing localization sensitivity.</a:t>
            </a:r>
          </a:p>
          <a:p>
            <a:r>
              <a:rPr lang="en-US" dirty="0"/>
              <a:t>From the specified pool of neighboring elements on the same feature map, a single value is generated.</a:t>
            </a:r>
          </a:p>
          <a:p>
            <a:r>
              <a:rPr lang="en-US" dirty="0"/>
              <a:t>The following layer is a flattening layer, which converts the output of the pooling layer to a single one-dimensional array.</a:t>
            </a:r>
          </a:p>
        </p:txBody>
      </p:sp>
      <p:pic>
        <p:nvPicPr>
          <p:cNvPr id="7" name="Content Placeholder 3">
            <a:extLst>
              <a:ext uri="{FF2B5EF4-FFF2-40B4-BE49-F238E27FC236}">
                <a16:creationId xmlns:a16="http://schemas.microsoft.com/office/drawing/2014/main" id="{9EB6E75B-F7E9-4F48-952D-9D461BFA64F2}"/>
              </a:ext>
            </a:extLst>
          </p:cNvPr>
          <p:cNvPicPr>
            <a:picLocks noChangeAspect="1"/>
          </p:cNvPicPr>
          <p:nvPr/>
        </p:nvPicPr>
        <p:blipFill>
          <a:blip r:embed="rId2"/>
          <a:stretch>
            <a:fillRect/>
          </a:stretch>
        </p:blipFill>
        <p:spPr>
          <a:xfrm>
            <a:off x="6416993" y="2599634"/>
            <a:ext cx="4637861" cy="2282812"/>
          </a:xfrm>
          <a:prstGeom prst="rect">
            <a:avLst/>
          </a:prstGeom>
        </p:spPr>
      </p:pic>
    </p:spTree>
    <p:extLst>
      <p:ext uri="{BB962C8B-B14F-4D97-AF65-F5344CB8AC3E}">
        <p14:creationId xmlns:p14="http://schemas.microsoft.com/office/powerpoint/2010/main" val="2503464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Deep Learning – Convolutional Neural Network (CNN)</a:t>
            </a:r>
            <a:endParaRPr lang="en-CA" dirty="0"/>
          </a:p>
        </p:txBody>
      </p:sp>
      <p:sp>
        <p:nvSpPr>
          <p:cNvPr id="22" name="Content Placeholder 8">
            <a:extLst>
              <a:ext uri="{FF2B5EF4-FFF2-40B4-BE49-F238E27FC236}">
                <a16:creationId xmlns:a16="http://schemas.microsoft.com/office/drawing/2014/main" id="{D053F661-34DD-46A6-B6F1-45B2E5E12C4D}"/>
              </a:ext>
            </a:extLst>
          </p:cNvPr>
          <p:cNvSpPr>
            <a:spLocks noGrp="1"/>
          </p:cNvSpPr>
          <p:nvPr>
            <p:ph idx="1"/>
          </p:nvPr>
        </p:nvSpPr>
        <p:spPr>
          <a:xfrm>
            <a:off x="1451578" y="2015734"/>
            <a:ext cx="4965415" cy="3450613"/>
          </a:xfrm>
        </p:spPr>
        <p:txBody>
          <a:bodyPr>
            <a:normAutofit/>
          </a:bodyPr>
          <a:lstStyle/>
          <a:p>
            <a:r>
              <a:rPr lang="en-US" dirty="0"/>
              <a:t>The structure of a CNN's fully-connected layer is the same as that of a fully-connected feed-forward ANN layer.</a:t>
            </a:r>
          </a:p>
          <a:p>
            <a:r>
              <a:rPr lang="en-US" dirty="0"/>
              <a:t>They are trained using backpropagation to generate forecasted values.</a:t>
            </a:r>
          </a:p>
        </p:txBody>
      </p:sp>
      <p:pic>
        <p:nvPicPr>
          <p:cNvPr id="7" name="Content Placeholder 3">
            <a:extLst>
              <a:ext uri="{FF2B5EF4-FFF2-40B4-BE49-F238E27FC236}">
                <a16:creationId xmlns:a16="http://schemas.microsoft.com/office/drawing/2014/main" id="{9EB6E75B-F7E9-4F48-952D-9D461BFA64F2}"/>
              </a:ext>
            </a:extLst>
          </p:cNvPr>
          <p:cNvPicPr>
            <a:picLocks noChangeAspect="1"/>
          </p:cNvPicPr>
          <p:nvPr/>
        </p:nvPicPr>
        <p:blipFill>
          <a:blip r:embed="rId2"/>
          <a:stretch>
            <a:fillRect/>
          </a:stretch>
        </p:blipFill>
        <p:spPr>
          <a:xfrm>
            <a:off x="6416993" y="2599634"/>
            <a:ext cx="4637861" cy="2282812"/>
          </a:xfrm>
          <a:prstGeom prst="rect">
            <a:avLst/>
          </a:prstGeom>
        </p:spPr>
      </p:pic>
    </p:spTree>
    <p:extLst>
      <p:ext uri="{BB962C8B-B14F-4D97-AF65-F5344CB8AC3E}">
        <p14:creationId xmlns:p14="http://schemas.microsoft.com/office/powerpoint/2010/main" val="4960732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6A678-9254-4E9A-8A1F-48F7472B7C38}"/>
              </a:ext>
            </a:extLst>
          </p:cNvPr>
          <p:cNvSpPr>
            <a:spLocks noGrp="1"/>
          </p:cNvSpPr>
          <p:nvPr>
            <p:ph type="title"/>
          </p:nvPr>
        </p:nvSpPr>
        <p:spPr/>
        <p:txBody>
          <a:bodyPr/>
          <a:lstStyle/>
          <a:p>
            <a:r>
              <a:rPr lang="en-US" cap="none" dirty="0"/>
              <a:t>The Myth of the One-Size-Fits-All Technique</a:t>
            </a:r>
            <a:endParaRPr lang="en-CA" cap="none" dirty="0"/>
          </a:p>
        </p:txBody>
      </p:sp>
      <p:sp>
        <p:nvSpPr>
          <p:cNvPr id="3" name="Content Placeholder 2">
            <a:extLst>
              <a:ext uri="{FF2B5EF4-FFF2-40B4-BE49-F238E27FC236}">
                <a16:creationId xmlns:a16="http://schemas.microsoft.com/office/drawing/2014/main" id="{16DB73DE-FA30-4542-A357-B30AC3D61B34}"/>
              </a:ext>
            </a:extLst>
          </p:cNvPr>
          <p:cNvSpPr>
            <a:spLocks noGrp="1"/>
          </p:cNvSpPr>
          <p:nvPr>
            <p:ph idx="1"/>
          </p:nvPr>
        </p:nvSpPr>
        <p:spPr/>
        <p:txBody>
          <a:bodyPr>
            <a:normAutofit/>
          </a:bodyPr>
          <a:lstStyle/>
          <a:p>
            <a:r>
              <a:rPr lang="en-US" dirty="0"/>
              <a:t>Tao Hong talked about the myth of discovering the best technique. He concluded that researchers and users must understand that there is no technique that is universally superior. </a:t>
            </a:r>
          </a:p>
          <a:p>
            <a:r>
              <a:rPr lang="en-US" dirty="0"/>
              <a:t>The method used for load forecasting should be determined by the forecasting requirements and the dataset under consideration. </a:t>
            </a:r>
          </a:p>
          <a:p>
            <a:r>
              <a:rPr lang="en-US" dirty="0"/>
              <a:t>One approach is unlikely to be beneficial in all load forecasting scenarios. Different forecasters perform better or worse depending on the nature of the dataset. </a:t>
            </a:r>
          </a:p>
          <a:p>
            <a:r>
              <a:rPr lang="en-US" dirty="0"/>
              <a:t>Furthermore, forecast errors differ greatly across utilities, utility zones, and time periods.</a:t>
            </a:r>
            <a:endParaRPr lang="en-CA" dirty="0"/>
          </a:p>
        </p:txBody>
      </p:sp>
    </p:spTree>
    <p:extLst>
      <p:ext uri="{BB962C8B-B14F-4D97-AF65-F5344CB8AC3E}">
        <p14:creationId xmlns:p14="http://schemas.microsoft.com/office/powerpoint/2010/main" val="37734470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9FE17-F56D-4B40-8ED4-7A7051DC8D8B}"/>
              </a:ext>
            </a:extLst>
          </p:cNvPr>
          <p:cNvSpPr>
            <a:spLocks noGrp="1"/>
          </p:cNvSpPr>
          <p:nvPr>
            <p:ph type="title"/>
          </p:nvPr>
        </p:nvSpPr>
        <p:spPr>
          <a:xfrm>
            <a:off x="1451579" y="804519"/>
            <a:ext cx="9603275" cy="1049235"/>
          </a:xfrm>
        </p:spPr>
        <p:txBody>
          <a:bodyPr>
            <a:normAutofit/>
          </a:bodyPr>
          <a:lstStyle/>
          <a:p>
            <a:r>
              <a:rPr lang="en-US" cap="none" dirty="0"/>
              <a:t>Peak Load</a:t>
            </a:r>
            <a:endParaRPr lang="en-CA" cap="none" dirty="0"/>
          </a:p>
        </p:txBody>
      </p:sp>
      <p:sp>
        <p:nvSpPr>
          <p:cNvPr id="3" name="Content Placeholder 2">
            <a:extLst>
              <a:ext uri="{FF2B5EF4-FFF2-40B4-BE49-F238E27FC236}">
                <a16:creationId xmlns:a16="http://schemas.microsoft.com/office/drawing/2014/main" id="{7757595F-7919-4298-ACB9-93C13D931131}"/>
              </a:ext>
            </a:extLst>
          </p:cNvPr>
          <p:cNvSpPr>
            <a:spLocks noGrp="1"/>
          </p:cNvSpPr>
          <p:nvPr>
            <p:ph idx="1"/>
          </p:nvPr>
        </p:nvSpPr>
        <p:spPr>
          <a:xfrm>
            <a:off x="1451579" y="2015734"/>
            <a:ext cx="6195784" cy="3450613"/>
          </a:xfrm>
        </p:spPr>
        <p:txBody>
          <a:bodyPr>
            <a:normAutofit lnSpcReduction="10000"/>
          </a:bodyPr>
          <a:lstStyle/>
          <a:p>
            <a:r>
              <a:rPr lang="en-US" dirty="0"/>
              <a:t>The term "base load" refers to the absolute minimum amount of electrical demand that must be met over the course of a 24-hour period.</a:t>
            </a:r>
          </a:p>
          <a:p>
            <a:r>
              <a:rPr lang="en-US" dirty="0"/>
              <a:t>Conversely, peak load refers to the maximum amount of energy drawn from the grid by a consumer over a specified period. </a:t>
            </a:r>
          </a:p>
          <a:p>
            <a:r>
              <a:rPr lang="en-US" dirty="0"/>
              <a:t>Peaks have three main characteristics: magnitude, temporal location, and width or duration, with the temporal location being the most important.</a:t>
            </a:r>
          </a:p>
        </p:txBody>
      </p:sp>
      <p:pic>
        <p:nvPicPr>
          <p:cNvPr id="4" name="Picture 3" descr="Base Load and Peak Load: understanding both concepts">
            <a:extLst>
              <a:ext uri="{FF2B5EF4-FFF2-40B4-BE49-F238E27FC236}">
                <a16:creationId xmlns:a16="http://schemas.microsoft.com/office/drawing/2014/main" id="{0873AFC5-88DB-47F2-86FC-939406993E5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5174" t="6481" r="23264" b="20987"/>
          <a:stretch/>
        </p:blipFill>
        <p:spPr bwMode="auto">
          <a:xfrm>
            <a:off x="8128756" y="2583379"/>
            <a:ext cx="2926098" cy="2315322"/>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30434672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Investigation</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a:bodyPr>
          <a:lstStyle/>
          <a:p>
            <a:r>
              <a:rPr lang="en-US" dirty="0"/>
              <a:t>The purpose of this work was to determine whether deep learning techniques could improve forecasting accuracy for specific utilities by comparing the accuracy of deep learning forecasters to some of the conventional forecasters used by utilities.</a:t>
            </a:r>
          </a:p>
          <a:p>
            <a:r>
              <a:rPr lang="en-US" dirty="0"/>
              <a:t>The focus of this work was on STLF horizons, specifically one day ahead forecasts.</a:t>
            </a:r>
          </a:p>
          <a:p>
            <a:r>
              <a:rPr lang="en-US" dirty="0"/>
              <a:t>SNF, MLR, SARIMAX, and ANN forecasters were compared to CNN and LSTM forecasters.</a:t>
            </a:r>
          </a:p>
          <a:p>
            <a:r>
              <a:rPr lang="en-US" dirty="0"/>
              <a:t>The emphasis was on predicting regular loads and daily peaks.</a:t>
            </a:r>
          </a:p>
        </p:txBody>
      </p:sp>
    </p:spTree>
    <p:extLst>
      <p:ext uri="{BB962C8B-B14F-4D97-AF65-F5344CB8AC3E}">
        <p14:creationId xmlns:p14="http://schemas.microsoft.com/office/powerpoint/2010/main" val="23941533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a:xfrm>
            <a:off x="1451579" y="804519"/>
            <a:ext cx="9603275" cy="1049235"/>
          </a:xfrm>
        </p:spPr>
        <p:txBody>
          <a:bodyPr>
            <a:normAutofit/>
          </a:bodyPr>
          <a:lstStyle/>
          <a:p>
            <a:r>
              <a:rPr lang="en-US" cap="none" dirty="0"/>
              <a:t>Preparation of the Datasets</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a:xfrm>
            <a:off x="1451579" y="2015734"/>
            <a:ext cx="6195784" cy="3450613"/>
          </a:xfrm>
        </p:spPr>
        <p:txBody>
          <a:bodyPr>
            <a:normAutofit/>
          </a:bodyPr>
          <a:lstStyle/>
          <a:p>
            <a:r>
              <a:rPr lang="en-US" dirty="0"/>
              <a:t>This study made use of three datasets; the figure depicts the daily mean for each dataset in 2019.</a:t>
            </a:r>
          </a:p>
          <a:p>
            <a:r>
              <a:rPr lang="en-US" dirty="0"/>
              <a:t>One set was obtained from each of Toronto, Ottawa, and Saint John.</a:t>
            </a:r>
          </a:p>
          <a:p>
            <a:r>
              <a:rPr lang="en-US" dirty="0"/>
              <a:t>The datasets from Toronto and Ottawa span ten years, from 2010 to 2019.</a:t>
            </a:r>
          </a:p>
          <a:p>
            <a:r>
              <a:rPr lang="en-US" dirty="0"/>
              <a:t>The Saint John dataset spans 3.75 years, from 2018 to October 20, 2021.</a:t>
            </a:r>
          </a:p>
        </p:txBody>
      </p:sp>
      <p:pic>
        <p:nvPicPr>
          <p:cNvPr id="4" name="Picture 3">
            <a:extLst>
              <a:ext uri="{FF2B5EF4-FFF2-40B4-BE49-F238E27FC236}">
                <a16:creationId xmlns:a16="http://schemas.microsoft.com/office/drawing/2014/main" id="{A4CC0FB7-2FD5-4DF1-B25D-0914FCE202E4}"/>
              </a:ext>
            </a:extLst>
          </p:cNvPr>
          <p:cNvPicPr>
            <a:picLocks noChangeAspect="1"/>
          </p:cNvPicPr>
          <p:nvPr/>
        </p:nvPicPr>
        <p:blipFill rotWithShape="1">
          <a:blip r:embed="rId2">
            <a:extLst>
              <a:ext uri="{28A0092B-C50C-407E-A947-70E740481C1C}">
                <a14:useLocalDpi xmlns:a14="http://schemas.microsoft.com/office/drawing/2010/main" val="0"/>
              </a:ext>
            </a:extLst>
          </a:blip>
          <a:srcRect r="2147"/>
          <a:stretch/>
        </p:blipFill>
        <p:spPr bwMode="auto">
          <a:xfrm>
            <a:off x="7803152" y="2015735"/>
            <a:ext cx="3251702" cy="3450612"/>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20027876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8627E-606B-4854-9C23-8B3020CE3F71}"/>
              </a:ext>
            </a:extLst>
          </p:cNvPr>
          <p:cNvSpPr>
            <a:spLocks noGrp="1"/>
          </p:cNvSpPr>
          <p:nvPr>
            <p:ph type="title"/>
          </p:nvPr>
        </p:nvSpPr>
        <p:spPr/>
        <p:txBody>
          <a:bodyPr/>
          <a:lstStyle/>
          <a:p>
            <a:r>
              <a:rPr lang="en-US" cap="none" dirty="0"/>
              <a:t>Preparation of the Datasets</a:t>
            </a:r>
            <a:endParaRPr lang="en-CA" dirty="0"/>
          </a:p>
        </p:txBody>
      </p:sp>
      <p:sp>
        <p:nvSpPr>
          <p:cNvPr id="3" name="Content Placeholder 2">
            <a:extLst>
              <a:ext uri="{FF2B5EF4-FFF2-40B4-BE49-F238E27FC236}">
                <a16:creationId xmlns:a16="http://schemas.microsoft.com/office/drawing/2014/main" id="{3D063A50-805F-47AF-A318-B5B31EA64B5F}"/>
              </a:ext>
            </a:extLst>
          </p:cNvPr>
          <p:cNvSpPr>
            <a:spLocks noGrp="1"/>
          </p:cNvSpPr>
          <p:nvPr>
            <p:ph idx="1"/>
          </p:nvPr>
        </p:nvSpPr>
        <p:spPr/>
        <p:txBody>
          <a:bodyPr/>
          <a:lstStyle/>
          <a:p>
            <a:r>
              <a:rPr lang="en-US" dirty="0"/>
              <a:t>The load demand variables are expressed in megawatts (MW). Environment Canada provided the temperature data, which is expressed in degrees Celsius.</a:t>
            </a:r>
          </a:p>
          <a:p>
            <a:r>
              <a:rPr lang="en-US" dirty="0"/>
              <a:t>Outliers were identified and replaced using a Hampel filter.</a:t>
            </a:r>
          </a:p>
          <a:p>
            <a:r>
              <a:rPr lang="en-US" dirty="0"/>
              <a:t>Both the load and temperature values were normalized using the min-max normalization method.</a:t>
            </a:r>
          </a:p>
          <a:p>
            <a:r>
              <a:rPr lang="en-US" dirty="0"/>
              <a:t>The split of the training and testing datasets is shown in the table below.</a:t>
            </a:r>
            <a:endParaRPr lang="en-CA" dirty="0"/>
          </a:p>
        </p:txBody>
      </p:sp>
      <p:pic>
        <p:nvPicPr>
          <p:cNvPr id="4" name="Picture 3">
            <a:extLst>
              <a:ext uri="{FF2B5EF4-FFF2-40B4-BE49-F238E27FC236}">
                <a16:creationId xmlns:a16="http://schemas.microsoft.com/office/drawing/2014/main" id="{4F6420A8-37C4-40A2-B36D-590EDE8196F6}"/>
              </a:ext>
            </a:extLst>
          </p:cNvPr>
          <p:cNvPicPr>
            <a:picLocks noChangeAspect="1"/>
          </p:cNvPicPr>
          <p:nvPr/>
        </p:nvPicPr>
        <p:blipFill rotWithShape="1">
          <a:blip r:embed="rId2"/>
          <a:srcRect l="10209" r="11176" b="37410"/>
          <a:stretch/>
        </p:blipFill>
        <p:spPr>
          <a:xfrm>
            <a:off x="3310522" y="4808299"/>
            <a:ext cx="5570956" cy="658046"/>
          </a:xfrm>
          <a:prstGeom prst="rect">
            <a:avLst/>
          </a:prstGeom>
        </p:spPr>
      </p:pic>
    </p:spTree>
    <p:extLst>
      <p:ext uri="{BB962C8B-B14F-4D97-AF65-F5344CB8AC3E}">
        <p14:creationId xmlns:p14="http://schemas.microsoft.com/office/powerpoint/2010/main" val="13942898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8627E-606B-4854-9C23-8B3020CE3F71}"/>
              </a:ext>
            </a:extLst>
          </p:cNvPr>
          <p:cNvSpPr>
            <a:spLocks noGrp="1"/>
          </p:cNvSpPr>
          <p:nvPr>
            <p:ph type="title"/>
          </p:nvPr>
        </p:nvSpPr>
        <p:spPr/>
        <p:txBody>
          <a:bodyPr/>
          <a:lstStyle/>
          <a:p>
            <a:r>
              <a:rPr lang="en-US" cap="none" dirty="0"/>
              <a:t>Implementation Specifications – SNF Forecaster</a:t>
            </a:r>
            <a:endParaRPr lang="en-CA" cap="none" dirty="0"/>
          </a:p>
        </p:txBody>
      </p:sp>
      <p:sp>
        <p:nvSpPr>
          <p:cNvPr id="3" name="Content Placeholder 2">
            <a:extLst>
              <a:ext uri="{FF2B5EF4-FFF2-40B4-BE49-F238E27FC236}">
                <a16:creationId xmlns:a16="http://schemas.microsoft.com/office/drawing/2014/main" id="{3D063A50-805F-47AF-A318-B5B31EA64B5F}"/>
              </a:ext>
            </a:extLst>
          </p:cNvPr>
          <p:cNvSpPr>
            <a:spLocks noGrp="1"/>
          </p:cNvSpPr>
          <p:nvPr>
            <p:ph idx="1"/>
          </p:nvPr>
        </p:nvSpPr>
        <p:spPr/>
        <p:txBody>
          <a:bodyPr/>
          <a:lstStyle/>
          <a:p>
            <a:endParaRPr lang="en-US" dirty="0"/>
          </a:p>
          <a:p>
            <a:endParaRPr lang="en-US" dirty="0"/>
          </a:p>
          <a:p>
            <a:r>
              <a:rPr lang="en-US" dirty="0"/>
              <a:t>The SNF forecaster set the forecast value for each hour in our test set to be equal to the previous week's lag value, where l = 168.</a:t>
            </a:r>
          </a:p>
          <a:p>
            <a:endParaRPr lang="en-CA" dirty="0"/>
          </a:p>
        </p:txBody>
      </p:sp>
      <p:graphicFrame>
        <p:nvGraphicFramePr>
          <p:cNvPr id="5" name="Object 4">
            <a:extLst>
              <a:ext uri="{FF2B5EF4-FFF2-40B4-BE49-F238E27FC236}">
                <a16:creationId xmlns:a16="http://schemas.microsoft.com/office/drawing/2014/main" id="{1D065FC5-608D-4EE7-8572-7FEAE0F4C508}"/>
              </a:ext>
            </a:extLst>
          </p:cNvPr>
          <p:cNvGraphicFramePr>
            <a:graphicFrameLocks noChangeAspect="1"/>
          </p:cNvGraphicFramePr>
          <p:nvPr>
            <p:extLst>
              <p:ext uri="{D42A27DB-BD31-4B8C-83A1-F6EECF244321}">
                <p14:modId xmlns:p14="http://schemas.microsoft.com/office/powerpoint/2010/main" val="4194920636"/>
              </p:ext>
            </p:extLst>
          </p:nvPr>
        </p:nvGraphicFramePr>
        <p:xfrm>
          <a:off x="5252519" y="2352005"/>
          <a:ext cx="1686962" cy="489448"/>
        </p:xfrm>
        <a:graphic>
          <a:graphicData uri="http://schemas.openxmlformats.org/presentationml/2006/ole">
            <mc:AlternateContent xmlns:mc="http://schemas.openxmlformats.org/markup-compatibility/2006">
              <mc:Choice xmlns:v="urn:schemas-microsoft-com:vml" Requires="v">
                <p:oleObj spid="_x0000_s16389" name="Equation" r:id="rId3" imgW="820160" imgH="237782" progId="Equation.DSMT4">
                  <p:embed/>
                </p:oleObj>
              </mc:Choice>
              <mc:Fallback>
                <p:oleObj name="Equation" r:id="rId3" imgW="820160" imgH="237782" progId="Equation.DSMT4">
                  <p:embed/>
                  <p:pic>
                    <p:nvPicPr>
                      <p:cNvPr id="0" name=""/>
                      <p:cNvPicPr/>
                      <p:nvPr/>
                    </p:nvPicPr>
                    <p:blipFill>
                      <a:blip r:embed="rId4"/>
                      <a:stretch>
                        <a:fillRect/>
                      </a:stretch>
                    </p:blipFill>
                    <p:spPr>
                      <a:xfrm>
                        <a:off x="5252519" y="2352005"/>
                        <a:ext cx="1686962" cy="489448"/>
                      </a:xfrm>
                      <a:prstGeom prst="rect">
                        <a:avLst/>
                      </a:prstGeom>
                    </p:spPr>
                  </p:pic>
                </p:oleObj>
              </mc:Fallback>
            </mc:AlternateContent>
          </a:graphicData>
        </a:graphic>
      </p:graphicFrame>
    </p:spTree>
    <p:extLst>
      <p:ext uri="{BB962C8B-B14F-4D97-AF65-F5344CB8AC3E}">
        <p14:creationId xmlns:p14="http://schemas.microsoft.com/office/powerpoint/2010/main" val="237899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837EB-04B7-468B-B2A7-FCC18E957285}"/>
              </a:ext>
            </a:extLst>
          </p:cNvPr>
          <p:cNvSpPr>
            <a:spLocks noGrp="1"/>
          </p:cNvSpPr>
          <p:nvPr>
            <p:ph type="title"/>
          </p:nvPr>
        </p:nvSpPr>
        <p:spPr/>
        <p:txBody>
          <a:bodyPr/>
          <a:lstStyle/>
          <a:p>
            <a:r>
              <a:rPr lang="en-US" cap="none" dirty="0"/>
              <a:t>What Is Load Forecasting and Why Is It Necessary?</a:t>
            </a:r>
            <a:endParaRPr lang="en-CA" cap="none" dirty="0"/>
          </a:p>
        </p:txBody>
      </p:sp>
      <p:sp>
        <p:nvSpPr>
          <p:cNvPr id="3" name="Content Placeholder 2">
            <a:extLst>
              <a:ext uri="{FF2B5EF4-FFF2-40B4-BE49-F238E27FC236}">
                <a16:creationId xmlns:a16="http://schemas.microsoft.com/office/drawing/2014/main" id="{99861A55-9E02-4572-AD3F-105E00B45DE7}"/>
              </a:ext>
            </a:extLst>
          </p:cNvPr>
          <p:cNvSpPr>
            <a:spLocks noGrp="1"/>
          </p:cNvSpPr>
          <p:nvPr>
            <p:ph idx="1"/>
          </p:nvPr>
        </p:nvSpPr>
        <p:spPr/>
        <p:txBody>
          <a:bodyPr>
            <a:normAutofit/>
          </a:bodyPr>
          <a:lstStyle/>
          <a:p>
            <a:r>
              <a:rPr lang="en-US" dirty="0"/>
              <a:t>The main goal of this research was to compare deep learning forecasting techniques to some conventional forecasting techniques currently used by various utilities to see if deep learning can better meet their needs.</a:t>
            </a:r>
          </a:p>
          <a:p>
            <a:endParaRPr lang="en-US" dirty="0"/>
          </a:p>
          <a:p>
            <a:endParaRPr lang="en-CA" dirty="0"/>
          </a:p>
        </p:txBody>
      </p:sp>
    </p:spTree>
    <p:extLst>
      <p:ext uri="{BB962C8B-B14F-4D97-AF65-F5344CB8AC3E}">
        <p14:creationId xmlns:p14="http://schemas.microsoft.com/office/powerpoint/2010/main" val="19362746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8627E-606B-4854-9C23-8B3020CE3F71}"/>
              </a:ext>
            </a:extLst>
          </p:cNvPr>
          <p:cNvSpPr>
            <a:spLocks noGrp="1"/>
          </p:cNvSpPr>
          <p:nvPr>
            <p:ph type="title"/>
          </p:nvPr>
        </p:nvSpPr>
        <p:spPr>
          <a:xfrm>
            <a:off x="1451579" y="804519"/>
            <a:ext cx="9603275" cy="1049235"/>
          </a:xfrm>
        </p:spPr>
        <p:txBody>
          <a:bodyPr>
            <a:normAutofit/>
          </a:bodyPr>
          <a:lstStyle/>
          <a:p>
            <a:r>
              <a:rPr lang="en-US" cap="none"/>
              <a:t>Implementation Specifications – MLR Forecaster</a:t>
            </a:r>
            <a:endParaRPr lang="en-CA" cap="none" dirty="0"/>
          </a:p>
        </p:txBody>
      </p:sp>
      <p:sp>
        <p:nvSpPr>
          <p:cNvPr id="3" name="Content Placeholder 2">
            <a:extLst>
              <a:ext uri="{FF2B5EF4-FFF2-40B4-BE49-F238E27FC236}">
                <a16:creationId xmlns:a16="http://schemas.microsoft.com/office/drawing/2014/main" id="{3D063A50-805F-47AF-A318-B5B31EA64B5F}"/>
              </a:ext>
            </a:extLst>
          </p:cNvPr>
          <p:cNvSpPr>
            <a:spLocks noGrp="1"/>
          </p:cNvSpPr>
          <p:nvPr>
            <p:ph idx="1"/>
          </p:nvPr>
        </p:nvSpPr>
        <p:spPr>
          <a:xfrm>
            <a:off x="1451578" y="2015734"/>
            <a:ext cx="9603275" cy="3450613"/>
          </a:xfrm>
        </p:spPr>
        <p:txBody>
          <a:bodyPr>
            <a:normAutofit/>
          </a:bodyPr>
          <a:lstStyle/>
          <a:p>
            <a:r>
              <a:rPr lang="en-US" dirty="0"/>
              <a:t>As shown in the table, the MLR forecaster was implemented with ten independent variables (inputs).</a:t>
            </a:r>
          </a:p>
          <a:p>
            <a:endParaRPr lang="en-US" dirty="0"/>
          </a:p>
          <a:p>
            <a:endParaRPr lang="en-US" dirty="0"/>
          </a:p>
          <a:p>
            <a:endParaRPr lang="en-CA" dirty="0"/>
          </a:p>
        </p:txBody>
      </p:sp>
      <p:pic>
        <p:nvPicPr>
          <p:cNvPr id="8" name="Picture 7">
            <a:extLst>
              <a:ext uri="{FF2B5EF4-FFF2-40B4-BE49-F238E27FC236}">
                <a16:creationId xmlns:a16="http://schemas.microsoft.com/office/drawing/2014/main" id="{30DAFC73-2349-422E-8691-B6AB09D15BB8}"/>
              </a:ext>
            </a:extLst>
          </p:cNvPr>
          <p:cNvPicPr>
            <a:picLocks noChangeAspect="1"/>
          </p:cNvPicPr>
          <p:nvPr/>
        </p:nvPicPr>
        <p:blipFill rotWithShape="1">
          <a:blip r:embed="rId2"/>
          <a:srcRect l="4295" r="4572" b="11267"/>
          <a:stretch/>
        </p:blipFill>
        <p:spPr>
          <a:xfrm>
            <a:off x="3749101" y="2852816"/>
            <a:ext cx="5008227" cy="2407081"/>
          </a:xfrm>
          <a:prstGeom prst="rect">
            <a:avLst/>
          </a:prstGeom>
        </p:spPr>
      </p:pic>
    </p:spTree>
    <p:extLst>
      <p:ext uri="{BB962C8B-B14F-4D97-AF65-F5344CB8AC3E}">
        <p14:creationId xmlns:p14="http://schemas.microsoft.com/office/powerpoint/2010/main" val="12322476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8627E-606B-4854-9C23-8B3020CE3F71}"/>
              </a:ext>
            </a:extLst>
          </p:cNvPr>
          <p:cNvSpPr>
            <a:spLocks noGrp="1"/>
          </p:cNvSpPr>
          <p:nvPr>
            <p:ph type="title"/>
          </p:nvPr>
        </p:nvSpPr>
        <p:spPr>
          <a:xfrm>
            <a:off x="1451579" y="804519"/>
            <a:ext cx="9603275" cy="1049235"/>
          </a:xfrm>
        </p:spPr>
        <p:txBody>
          <a:bodyPr>
            <a:normAutofit/>
          </a:bodyPr>
          <a:lstStyle/>
          <a:p>
            <a:r>
              <a:rPr lang="en-US" cap="none"/>
              <a:t>Implementation Specifications – MLR Forecaster</a:t>
            </a:r>
            <a:endParaRPr lang="en-CA" cap="none" dirty="0"/>
          </a:p>
        </p:txBody>
      </p:sp>
      <p:sp>
        <p:nvSpPr>
          <p:cNvPr id="3" name="Content Placeholder 2">
            <a:extLst>
              <a:ext uri="{FF2B5EF4-FFF2-40B4-BE49-F238E27FC236}">
                <a16:creationId xmlns:a16="http://schemas.microsoft.com/office/drawing/2014/main" id="{3D063A50-805F-47AF-A318-B5B31EA64B5F}"/>
              </a:ext>
            </a:extLst>
          </p:cNvPr>
          <p:cNvSpPr>
            <a:spLocks noGrp="1"/>
          </p:cNvSpPr>
          <p:nvPr>
            <p:ph idx="1"/>
          </p:nvPr>
        </p:nvSpPr>
        <p:spPr>
          <a:xfrm>
            <a:off x="1451578" y="2015734"/>
            <a:ext cx="9603275" cy="3450613"/>
          </a:xfrm>
        </p:spPr>
        <p:txBody>
          <a:bodyPr>
            <a:normAutofit/>
          </a:bodyPr>
          <a:lstStyle/>
          <a:p>
            <a:r>
              <a:rPr lang="en-US" dirty="0"/>
              <a:t>As shown in the equation, the model estimated a total of 56 coefficients, which included a constant, a linear term for each independent variable, and products of distinct independent variable pairs (no squared terms):</a:t>
            </a:r>
          </a:p>
          <a:p>
            <a:endParaRPr lang="en-US" dirty="0"/>
          </a:p>
          <a:p>
            <a:r>
              <a:rPr lang="en-US" dirty="0"/>
              <a:t>The ordinary least squares algorithm was used to fit the model to the training data. </a:t>
            </a:r>
          </a:p>
          <a:p>
            <a:r>
              <a:rPr lang="en-US" dirty="0"/>
              <a:t>After the model was fully specified, it was used to forecast a value for each hour in the test set.</a:t>
            </a:r>
          </a:p>
          <a:p>
            <a:endParaRPr lang="en-US" dirty="0"/>
          </a:p>
          <a:p>
            <a:endParaRPr lang="en-CA" dirty="0"/>
          </a:p>
        </p:txBody>
      </p:sp>
      <p:graphicFrame>
        <p:nvGraphicFramePr>
          <p:cNvPr id="5" name="Object 4">
            <a:extLst>
              <a:ext uri="{FF2B5EF4-FFF2-40B4-BE49-F238E27FC236}">
                <a16:creationId xmlns:a16="http://schemas.microsoft.com/office/drawing/2014/main" id="{622FCE13-CAEB-4EBA-9DED-FB411EEFB33F}"/>
              </a:ext>
            </a:extLst>
          </p:cNvPr>
          <p:cNvGraphicFramePr>
            <a:graphicFrameLocks noChangeAspect="1"/>
          </p:cNvGraphicFramePr>
          <p:nvPr>
            <p:extLst>
              <p:ext uri="{D42A27DB-BD31-4B8C-83A1-F6EECF244321}">
                <p14:modId xmlns:p14="http://schemas.microsoft.com/office/powerpoint/2010/main" val="854325223"/>
              </p:ext>
            </p:extLst>
          </p:nvPr>
        </p:nvGraphicFramePr>
        <p:xfrm>
          <a:off x="2850667" y="3277729"/>
          <a:ext cx="6805095" cy="302542"/>
        </p:xfrm>
        <a:graphic>
          <a:graphicData uri="http://schemas.openxmlformats.org/presentationml/2006/ole">
            <mc:AlternateContent xmlns:mc="http://schemas.openxmlformats.org/markup-compatibility/2006">
              <mc:Choice xmlns:v="urn:schemas-microsoft-com:vml" Requires="v">
                <p:oleObj spid="_x0000_s17413" name="Equation" r:id="rId3" imgW="5141231" imgH="228429" progId="Equation.DSMT4">
                  <p:embed/>
                </p:oleObj>
              </mc:Choice>
              <mc:Fallback>
                <p:oleObj name="Equation" r:id="rId3" imgW="5141231" imgH="228429" progId="Equation.DSMT4">
                  <p:embed/>
                  <p:pic>
                    <p:nvPicPr>
                      <p:cNvPr id="0" name=""/>
                      <p:cNvPicPr/>
                      <p:nvPr/>
                    </p:nvPicPr>
                    <p:blipFill>
                      <a:blip r:embed="rId4"/>
                      <a:stretch>
                        <a:fillRect/>
                      </a:stretch>
                    </p:blipFill>
                    <p:spPr>
                      <a:xfrm>
                        <a:off x="2850667" y="3277729"/>
                        <a:ext cx="6805095" cy="302542"/>
                      </a:xfrm>
                      <a:prstGeom prst="rect">
                        <a:avLst/>
                      </a:prstGeom>
                    </p:spPr>
                  </p:pic>
                </p:oleObj>
              </mc:Fallback>
            </mc:AlternateContent>
          </a:graphicData>
        </a:graphic>
      </p:graphicFrame>
    </p:spTree>
    <p:extLst>
      <p:ext uri="{BB962C8B-B14F-4D97-AF65-F5344CB8AC3E}">
        <p14:creationId xmlns:p14="http://schemas.microsoft.com/office/powerpoint/2010/main" val="42718565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8627E-606B-4854-9C23-8B3020CE3F71}"/>
              </a:ext>
            </a:extLst>
          </p:cNvPr>
          <p:cNvSpPr>
            <a:spLocks noGrp="1"/>
          </p:cNvSpPr>
          <p:nvPr>
            <p:ph type="title"/>
          </p:nvPr>
        </p:nvSpPr>
        <p:spPr>
          <a:xfrm>
            <a:off x="1451579" y="804519"/>
            <a:ext cx="9603275" cy="1049235"/>
          </a:xfrm>
        </p:spPr>
        <p:txBody>
          <a:bodyPr>
            <a:normAutofit/>
          </a:bodyPr>
          <a:lstStyle/>
          <a:p>
            <a:r>
              <a:rPr lang="en-US" cap="none" dirty="0"/>
              <a:t>Implementation Specifications – SARIMAX Forecaster</a:t>
            </a:r>
            <a:endParaRPr lang="en-CA" cap="none" dirty="0"/>
          </a:p>
        </p:txBody>
      </p:sp>
      <p:sp>
        <p:nvSpPr>
          <p:cNvPr id="3" name="Content Placeholder 2">
            <a:extLst>
              <a:ext uri="{FF2B5EF4-FFF2-40B4-BE49-F238E27FC236}">
                <a16:creationId xmlns:a16="http://schemas.microsoft.com/office/drawing/2014/main" id="{3D063A50-805F-47AF-A318-B5B31EA64B5F}"/>
              </a:ext>
            </a:extLst>
          </p:cNvPr>
          <p:cNvSpPr>
            <a:spLocks noGrp="1"/>
          </p:cNvSpPr>
          <p:nvPr>
            <p:ph idx="1"/>
          </p:nvPr>
        </p:nvSpPr>
        <p:spPr>
          <a:xfrm>
            <a:off x="1451578" y="2015734"/>
            <a:ext cx="9603275" cy="3450613"/>
          </a:xfrm>
        </p:spPr>
        <p:txBody>
          <a:bodyPr>
            <a:normAutofit lnSpcReduction="10000"/>
          </a:bodyPr>
          <a:lstStyle/>
          <a:p>
            <a:r>
              <a:rPr lang="en-US" dirty="0"/>
              <a:t>The SARIMAX model considered seasonality and used temperature as an exogenous variable.</a:t>
            </a:r>
          </a:p>
          <a:p>
            <a:r>
              <a:rPr lang="en-US" dirty="0"/>
              <a:t>The following are the hyper parameters used in the models:</a:t>
            </a:r>
          </a:p>
          <a:p>
            <a:endParaRPr lang="en-US" dirty="0"/>
          </a:p>
          <a:p>
            <a:endParaRPr lang="en-US" dirty="0"/>
          </a:p>
          <a:p>
            <a:endParaRPr lang="en-US" dirty="0"/>
          </a:p>
          <a:p>
            <a:r>
              <a:rPr lang="en-US" dirty="0"/>
              <a:t>A model was fit for each forecasted day using actual demand and actual temperature lag values from the previous 28 days, yielding a unique model for each day.</a:t>
            </a:r>
            <a:endParaRPr lang="en-CA" dirty="0"/>
          </a:p>
        </p:txBody>
      </p:sp>
      <p:pic>
        <p:nvPicPr>
          <p:cNvPr id="4" name="Picture 3">
            <a:extLst>
              <a:ext uri="{FF2B5EF4-FFF2-40B4-BE49-F238E27FC236}">
                <a16:creationId xmlns:a16="http://schemas.microsoft.com/office/drawing/2014/main" id="{49277B05-E6EE-4F5E-8900-885A1FDA4AE3}"/>
              </a:ext>
            </a:extLst>
          </p:cNvPr>
          <p:cNvPicPr>
            <a:picLocks noChangeAspect="1"/>
          </p:cNvPicPr>
          <p:nvPr/>
        </p:nvPicPr>
        <p:blipFill rotWithShape="1">
          <a:blip r:embed="rId2"/>
          <a:srcRect l="8223" r="9039" b="22876"/>
          <a:stretch/>
        </p:blipFill>
        <p:spPr>
          <a:xfrm>
            <a:off x="3203842" y="3288484"/>
            <a:ext cx="5847879" cy="1291905"/>
          </a:xfrm>
          <a:prstGeom prst="rect">
            <a:avLst/>
          </a:prstGeom>
        </p:spPr>
      </p:pic>
    </p:spTree>
    <p:extLst>
      <p:ext uri="{BB962C8B-B14F-4D97-AF65-F5344CB8AC3E}">
        <p14:creationId xmlns:p14="http://schemas.microsoft.com/office/powerpoint/2010/main" val="14910300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8627E-606B-4854-9C23-8B3020CE3F71}"/>
              </a:ext>
            </a:extLst>
          </p:cNvPr>
          <p:cNvSpPr>
            <a:spLocks noGrp="1"/>
          </p:cNvSpPr>
          <p:nvPr>
            <p:ph type="title"/>
          </p:nvPr>
        </p:nvSpPr>
        <p:spPr>
          <a:xfrm>
            <a:off x="1451579" y="804519"/>
            <a:ext cx="9603275" cy="1049235"/>
          </a:xfrm>
        </p:spPr>
        <p:txBody>
          <a:bodyPr>
            <a:normAutofit/>
          </a:bodyPr>
          <a:lstStyle/>
          <a:p>
            <a:r>
              <a:rPr lang="en-US" cap="none" dirty="0"/>
              <a:t>Implementation Specifications – SARIMAX Forecaster</a:t>
            </a:r>
            <a:endParaRPr lang="en-CA" cap="none" dirty="0"/>
          </a:p>
        </p:txBody>
      </p:sp>
      <p:sp>
        <p:nvSpPr>
          <p:cNvPr id="3" name="Content Placeholder 2">
            <a:extLst>
              <a:ext uri="{FF2B5EF4-FFF2-40B4-BE49-F238E27FC236}">
                <a16:creationId xmlns:a16="http://schemas.microsoft.com/office/drawing/2014/main" id="{3D063A50-805F-47AF-A318-B5B31EA64B5F}"/>
              </a:ext>
            </a:extLst>
          </p:cNvPr>
          <p:cNvSpPr>
            <a:spLocks noGrp="1"/>
          </p:cNvSpPr>
          <p:nvPr>
            <p:ph idx="1"/>
          </p:nvPr>
        </p:nvSpPr>
        <p:spPr>
          <a:xfrm>
            <a:off x="1451578" y="2015734"/>
            <a:ext cx="9603275" cy="3450613"/>
          </a:xfrm>
        </p:spPr>
        <p:txBody>
          <a:bodyPr>
            <a:normAutofit/>
          </a:bodyPr>
          <a:lstStyle/>
          <a:p>
            <a:r>
              <a:rPr lang="en-US" dirty="0"/>
              <a:t>To fit the model, the expectation-maximization algorithm was used, assuming a student's t distribution (which improved performance over a Gaussian distribution, based on preliminary trials).</a:t>
            </a:r>
          </a:p>
          <a:p>
            <a:r>
              <a:rPr lang="en-US" dirty="0"/>
              <a:t>Once the model was fully specified, it was used to forecast hourly values for the forecasted day, with the next day's 24-hour temperature acting as an exogenous variable.</a:t>
            </a:r>
          </a:p>
          <a:p>
            <a:r>
              <a:rPr lang="en-US" dirty="0"/>
              <a:t>This process was repeated for each day in the test set to produce a forecast for each hour.</a:t>
            </a:r>
            <a:endParaRPr lang="en-CA" dirty="0"/>
          </a:p>
        </p:txBody>
      </p:sp>
    </p:spTree>
    <p:extLst>
      <p:ext uri="{BB962C8B-B14F-4D97-AF65-F5344CB8AC3E}">
        <p14:creationId xmlns:p14="http://schemas.microsoft.com/office/powerpoint/2010/main" val="30206134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8627E-606B-4854-9C23-8B3020CE3F71}"/>
              </a:ext>
            </a:extLst>
          </p:cNvPr>
          <p:cNvSpPr>
            <a:spLocks noGrp="1"/>
          </p:cNvSpPr>
          <p:nvPr>
            <p:ph type="title"/>
          </p:nvPr>
        </p:nvSpPr>
        <p:spPr>
          <a:xfrm>
            <a:off x="1451579" y="804519"/>
            <a:ext cx="9603275" cy="1049235"/>
          </a:xfrm>
        </p:spPr>
        <p:txBody>
          <a:bodyPr>
            <a:normAutofit/>
          </a:bodyPr>
          <a:lstStyle/>
          <a:p>
            <a:r>
              <a:rPr lang="en-US" cap="none" dirty="0"/>
              <a:t>Implementation Specifications – ANNSTLF Forecaster</a:t>
            </a:r>
            <a:endParaRPr lang="en-CA" cap="none" dirty="0"/>
          </a:p>
        </p:txBody>
      </p:sp>
      <p:graphicFrame>
        <p:nvGraphicFramePr>
          <p:cNvPr id="6" name="Content Placeholder 2">
            <a:extLst>
              <a:ext uri="{FF2B5EF4-FFF2-40B4-BE49-F238E27FC236}">
                <a16:creationId xmlns:a16="http://schemas.microsoft.com/office/drawing/2014/main" id="{3E449050-5501-4544-98B6-9F0597D5FED7}"/>
              </a:ext>
            </a:extLst>
          </p:cNvPr>
          <p:cNvGraphicFramePr>
            <a:graphicFrameLocks noGrp="1"/>
          </p:cNvGraphicFramePr>
          <p:nvPr>
            <p:ph idx="1"/>
            <p:extLst>
              <p:ext uri="{D42A27DB-BD31-4B8C-83A1-F6EECF244321}">
                <p14:modId xmlns:p14="http://schemas.microsoft.com/office/powerpoint/2010/main" val="1698571112"/>
              </p:ext>
            </p:extLst>
          </p:nvPr>
        </p:nvGraphicFramePr>
        <p:xfrm>
          <a:off x="1451578" y="2015734"/>
          <a:ext cx="9603275" cy="3450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512A20A6-30E7-497B-BB4C-CD7B4F3B06B9}"/>
              </a:ext>
            </a:extLst>
          </p:cNvPr>
          <p:cNvPicPr>
            <a:picLocks noChangeAspect="1"/>
          </p:cNvPicPr>
          <p:nvPr/>
        </p:nvPicPr>
        <p:blipFill>
          <a:blip r:embed="rId7"/>
          <a:stretch>
            <a:fillRect/>
          </a:stretch>
        </p:blipFill>
        <p:spPr>
          <a:xfrm>
            <a:off x="2867370" y="4411648"/>
            <a:ext cx="5486876" cy="1054699"/>
          </a:xfrm>
          <a:prstGeom prst="rect">
            <a:avLst/>
          </a:prstGeom>
        </p:spPr>
      </p:pic>
    </p:spTree>
    <p:extLst>
      <p:ext uri="{BB962C8B-B14F-4D97-AF65-F5344CB8AC3E}">
        <p14:creationId xmlns:p14="http://schemas.microsoft.com/office/powerpoint/2010/main" val="5023369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8627E-606B-4854-9C23-8B3020CE3F71}"/>
              </a:ext>
            </a:extLst>
          </p:cNvPr>
          <p:cNvSpPr>
            <a:spLocks noGrp="1"/>
          </p:cNvSpPr>
          <p:nvPr>
            <p:ph type="title"/>
          </p:nvPr>
        </p:nvSpPr>
        <p:spPr>
          <a:xfrm>
            <a:off x="1451579" y="804519"/>
            <a:ext cx="9603275" cy="1049235"/>
          </a:xfrm>
        </p:spPr>
        <p:txBody>
          <a:bodyPr>
            <a:normAutofit/>
          </a:bodyPr>
          <a:lstStyle/>
          <a:p>
            <a:r>
              <a:rPr lang="en-US" cap="none"/>
              <a:t>Implementation Specifications – LSTM Forecaster</a:t>
            </a:r>
            <a:endParaRPr lang="en-CA" cap="none" dirty="0"/>
          </a:p>
        </p:txBody>
      </p:sp>
      <p:sp>
        <p:nvSpPr>
          <p:cNvPr id="3" name="Content Placeholder 2">
            <a:extLst>
              <a:ext uri="{FF2B5EF4-FFF2-40B4-BE49-F238E27FC236}">
                <a16:creationId xmlns:a16="http://schemas.microsoft.com/office/drawing/2014/main" id="{3D063A50-805F-47AF-A318-B5B31EA64B5F}"/>
              </a:ext>
            </a:extLst>
          </p:cNvPr>
          <p:cNvSpPr>
            <a:spLocks noGrp="1"/>
          </p:cNvSpPr>
          <p:nvPr>
            <p:ph idx="1"/>
          </p:nvPr>
        </p:nvSpPr>
        <p:spPr>
          <a:xfrm>
            <a:off x="1451579" y="2015734"/>
            <a:ext cx="6195784" cy="3450613"/>
          </a:xfrm>
        </p:spPr>
        <p:txBody>
          <a:bodyPr>
            <a:normAutofit/>
          </a:bodyPr>
          <a:lstStyle/>
          <a:p>
            <a:pPr>
              <a:lnSpc>
                <a:spcPct val="110000"/>
              </a:lnSpc>
            </a:pPr>
            <a:r>
              <a:rPr lang="en-US" sz="1700" dirty="0"/>
              <a:t>The ANNSTLF structure was modified by replacing the ANNs in the BLF and CLF with LSTM networks, but the architecture's inputs and structure remained the same. </a:t>
            </a:r>
          </a:p>
          <a:p>
            <a:pPr>
              <a:lnSpc>
                <a:spcPct val="110000"/>
              </a:lnSpc>
            </a:pPr>
            <a:r>
              <a:rPr lang="en-US" sz="1700" dirty="0"/>
              <a:t>Both the BLF and CLF LSTM blocks had four layers: a sequence input layer with 79 inputs, an LSTM layer with 100 hidden units, a fully connected layer with 24 outputs, and a regression layer. </a:t>
            </a:r>
          </a:p>
          <a:p>
            <a:pPr>
              <a:lnSpc>
                <a:spcPct val="110000"/>
              </a:lnSpc>
            </a:pPr>
            <a:r>
              <a:rPr lang="en-US" sz="1700" dirty="0"/>
              <a:t>The entire training set was used to train both LSTM networks using the Adam optimization algorithm and the training options listed on the table (all unspecified options were set to default values in MATLAB R2021b).</a:t>
            </a:r>
          </a:p>
        </p:txBody>
      </p:sp>
      <p:pic>
        <p:nvPicPr>
          <p:cNvPr id="5" name="Picture 4">
            <a:extLst>
              <a:ext uri="{FF2B5EF4-FFF2-40B4-BE49-F238E27FC236}">
                <a16:creationId xmlns:a16="http://schemas.microsoft.com/office/drawing/2014/main" id="{A81B6637-9939-4118-A6C5-F3552746D74D}"/>
              </a:ext>
            </a:extLst>
          </p:cNvPr>
          <p:cNvPicPr>
            <a:picLocks noChangeAspect="1"/>
          </p:cNvPicPr>
          <p:nvPr/>
        </p:nvPicPr>
        <p:blipFill rotWithShape="1">
          <a:blip r:embed="rId2"/>
          <a:srcRect l="25494" r="25268" b="16647"/>
          <a:stretch/>
        </p:blipFill>
        <p:spPr>
          <a:xfrm>
            <a:off x="7706263" y="2817844"/>
            <a:ext cx="3348592" cy="1955491"/>
          </a:xfrm>
          <a:prstGeom prst="rect">
            <a:avLst/>
          </a:prstGeom>
        </p:spPr>
      </p:pic>
    </p:spTree>
    <p:extLst>
      <p:ext uri="{BB962C8B-B14F-4D97-AF65-F5344CB8AC3E}">
        <p14:creationId xmlns:p14="http://schemas.microsoft.com/office/powerpoint/2010/main" val="24713531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8627E-606B-4854-9C23-8B3020CE3F71}"/>
              </a:ext>
            </a:extLst>
          </p:cNvPr>
          <p:cNvSpPr>
            <a:spLocks noGrp="1"/>
          </p:cNvSpPr>
          <p:nvPr>
            <p:ph type="title"/>
          </p:nvPr>
        </p:nvSpPr>
        <p:spPr>
          <a:xfrm>
            <a:off x="1451579" y="804519"/>
            <a:ext cx="9603275" cy="1049235"/>
          </a:xfrm>
        </p:spPr>
        <p:txBody>
          <a:bodyPr>
            <a:normAutofit/>
          </a:bodyPr>
          <a:lstStyle/>
          <a:p>
            <a:r>
              <a:rPr lang="en-US" cap="none" dirty="0"/>
              <a:t>Implementation Specifications – LSTM Forecaster</a:t>
            </a:r>
            <a:endParaRPr lang="en-CA" cap="none" dirty="0"/>
          </a:p>
        </p:txBody>
      </p:sp>
      <p:sp>
        <p:nvSpPr>
          <p:cNvPr id="3" name="Content Placeholder 2">
            <a:extLst>
              <a:ext uri="{FF2B5EF4-FFF2-40B4-BE49-F238E27FC236}">
                <a16:creationId xmlns:a16="http://schemas.microsoft.com/office/drawing/2014/main" id="{3D063A50-805F-47AF-A318-B5B31EA64B5F}"/>
              </a:ext>
            </a:extLst>
          </p:cNvPr>
          <p:cNvSpPr>
            <a:spLocks noGrp="1"/>
          </p:cNvSpPr>
          <p:nvPr>
            <p:ph idx="1"/>
          </p:nvPr>
        </p:nvSpPr>
        <p:spPr>
          <a:xfrm>
            <a:off x="1451578" y="2015734"/>
            <a:ext cx="9603275" cy="3450613"/>
          </a:xfrm>
        </p:spPr>
        <p:txBody>
          <a:bodyPr>
            <a:normAutofit/>
          </a:bodyPr>
          <a:lstStyle/>
          <a:p>
            <a:r>
              <a:rPr lang="en-US" dirty="0"/>
              <a:t>Once trained, the LSTM networks produced 24 outputs representing 1-day ahead hourly forecasts, just like the standard ANNSTLF.</a:t>
            </a:r>
          </a:p>
          <a:p>
            <a:r>
              <a:rPr lang="en-US" dirty="0"/>
              <a:t>The final results of the two LSTM networks were then combined using the RLS combiner. </a:t>
            </a:r>
          </a:p>
          <a:p>
            <a:r>
              <a:rPr lang="en-US" dirty="0"/>
              <a:t>This process was repeated for each day in the test set to generate a forecast for each hour.</a:t>
            </a:r>
            <a:endParaRPr lang="en-CA" dirty="0"/>
          </a:p>
        </p:txBody>
      </p:sp>
    </p:spTree>
    <p:extLst>
      <p:ext uri="{BB962C8B-B14F-4D97-AF65-F5344CB8AC3E}">
        <p14:creationId xmlns:p14="http://schemas.microsoft.com/office/powerpoint/2010/main" val="19760230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8627E-606B-4854-9C23-8B3020CE3F71}"/>
              </a:ext>
            </a:extLst>
          </p:cNvPr>
          <p:cNvSpPr>
            <a:spLocks noGrp="1"/>
          </p:cNvSpPr>
          <p:nvPr>
            <p:ph type="title"/>
          </p:nvPr>
        </p:nvSpPr>
        <p:spPr>
          <a:xfrm>
            <a:off x="1451579" y="804519"/>
            <a:ext cx="9603275" cy="1049235"/>
          </a:xfrm>
        </p:spPr>
        <p:txBody>
          <a:bodyPr>
            <a:normAutofit/>
          </a:bodyPr>
          <a:lstStyle/>
          <a:p>
            <a:r>
              <a:rPr lang="en-US" cap="none" dirty="0"/>
              <a:t>Implementation Specifications – CNN Forecaster</a:t>
            </a:r>
            <a:endParaRPr lang="en-CA" cap="none" dirty="0"/>
          </a:p>
        </p:txBody>
      </p:sp>
      <p:sp>
        <p:nvSpPr>
          <p:cNvPr id="3" name="Content Placeholder 2">
            <a:extLst>
              <a:ext uri="{FF2B5EF4-FFF2-40B4-BE49-F238E27FC236}">
                <a16:creationId xmlns:a16="http://schemas.microsoft.com/office/drawing/2014/main" id="{3D063A50-805F-47AF-A318-B5B31EA64B5F}"/>
              </a:ext>
            </a:extLst>
          </p:cNvPr>
          <p:cNvSpPr>
            <a:spLocks noGrp="1"/>
          </p:cNvSpPr>
          <p:nvPr>
            <p:ph idx="1"/>
          </p:nvPr>
        </p:nvSpPr>
        <p:spPr>
          <a:xfrm>
            <a:off x="1451579" y="2015734"/>
            <a:ext cx="6195784" cy="3450613"/>
          </a:xfrm>
        </p:spPr>
        <p:txBody>
          <a:bodyPr>
            <a:normAutofit/>
          </a:bodyPr>
          <a:lstStyle/>
          <a:p>
            <a:pPr>
              <a:lnSpc>
                <a:spcPct val="110000"/>
              </a:lnSpc>
            </a:pPr>
            <a:r>
              <a:rPr lang="en-US" sz="1600" dirty="0"/>
              <a:t>CNN networks were implemented for use in the ANNSTLF architecture in a manner similar to that of LSTM networks.</a:t>
            </a:r>
          </a:p>
          <a:p>
            <a:pPr>
              <a:lnSpc>
                <a:spcPct val="110000"/>
              </a:lnSpc>
            </a:pPr>
            <a:r>
              <a:rPr lang="en-US" sz="1600" dirty="0"/>
              <a:t>Both CNNs had the following layers: an input layer with 79 inputs; a convolutional layer with 15, 6x1 filters; a rectified linear unit activation layer (ReLU); a max-pooling layer with a 2x1 pool size; a fully connected layer with 24 outputs; and a regression output layer.</a:t>
            </a:r>
          </a:p>
          <a:p>
            <a:pPr>
              <a:lnSpc>
                <a:spcPct val="110000"/>
              </a:lnSpc>
            </a:pPr>
            <a:r>
              <a:rPr lang="en-US" sz="1600" dirty="0"/>
              <a:t>The entire training set was used to train both CNN networks using the Adam optimization algorithm and the training options listed on the table (all unspecified options were set to default values in MATLAB R2021b).</a:t>
            </a:r>
          </a:p>
          <a:p>
            <a:pPr>
              <a:lnSpc>
                <a:spcPct val="110000"/>
              </a:lnSpc>
            </a:pPr>
            <a:endParaRPr lang="en-US" sz="1600" dirty="0"/>
          </a:p>
          <a:p>
            <a:pPr>
              <a:lnSpc>
                <a:spcPct val="110000"/>
              </a:lnSpc>
            </a:pPr>
            <a:endParaRPr lang="en-CA" sz="1600" dirty="0"/>
          </a:p>
        </p:txBody>
      </p:sp>
      <p:pic>
        <p:nvPicPr>
          <p:cNvPr id="4" name="Picture 3">
            <a:extLst>
              <a:ext uri="{FF2B5EF4-FFF2-40B4-BE49-F238E27FC236}">
                <a16:creationId xmlns:a16="http://schemas.microsoft.com/office/drawing/2014/main" id="{A00F7C66-8CB0-462D-9CFF-2D09C64731AB}"/>
              </a:ext>
            </a:extLst>
          </p:cNvPr>
          <p:cNvPicPr>
            <a:picLocks noChangeAspect="1"/>
          </p:cNvPicPr>
          <p:nvPr/>
        </p:nvPicPr>
        <p:blipFill rotWithShape="1">
          <a:blip r:embed="rId2"/>
          <a:srcRect l="25154" r="25777" b="17682"/>
          <a:stretch/>
        </p:blipFill>
        <p:spPr>
          <a:xfrm>
            <a:off x="8128756" y="2935157"/>
            <a:ext cx="2926098" cy="1611767"/>
          </a:xfrm>
          <a:prstGeom prst="rect">
            <a:avLst/>
          </a:prstGeom>
        </p:spPr>
      </p:pic>
    </p:spTree>
    <p:extLst>
      <p:ext uri="{BB962C8B-B14F-4D97-AF65-F5344CB8AC3E}">
        <p14:creationId xmlns:p14="http://schemas.microsoft.com/office/powerpoint/2010/main" val="40692683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8627E-606B-4854-9C23-8B3020CE3F71}"/>
              </a:ext>
            </a:extLst>
          </p:cNvPr>
          <p:cNvSpPr>
            <a:spLocks noGrp="1"/>
          </p:cNvSpPr>
          <p:nvPr>
            <p:ph type="title"/>
          </p:nvPr>
        </p:nvSpPr>
        <p:spPr>
          <a:xfrm>
            <a:off x="1451579" y="804519"/>
            <a:ext cx="9603275" cy="1049235"/>
          </a:xfrm>
        </p:spPr>
        <p:txBody>
          <a:bodyPr>
            <a:normAutofit/>
          </a:bodyPr>
          <a:lstStyle/>
          <a:p>
            <a:r>
              <a:rPr lang="en-US" cap="none" dirty="0"/>
              <a:t>Implementation Specifications – CNN Forecaster</a:t>
            </a:r>
            <a:endParaRPr lang="en-CA" cap="none" dirty="0"/>
          </a:p>
        </p:txBody>
      </p:sp>
      <p:sp>
        <p:nvSpPr>
          <p:cNvPr id="3" name="Content Placeholder 2">
            <a:extLst>
              <a:ext uri="{FF2B5EF4-FFF2-40B4-BE49-F238E27FC236}">
                <a16:creationId xmlns:a16="http://schemas.microsoft.com/office/drawing/2014/main" id="{3D063A50-805F-47AF-A318-B5B31EA64B5F}"/>
              </a:ext>
            </a:extLst>
          </p:cNvPr>
          <p:cNvSpPr>
            <a:spLocks noGrp="1"/>
          </p:cNvSpPr>
          <p:nvPr>
            <p:ph idx="1"/>
          </p:nvPr>
        </p:nvSpPr>
        <p:spPr>
          <a:xfrm>
            <a:off x="1451578" y="2015734"/>
            <a:ext cx="9603275" cy="3450613"/>
          </a:xfrm>
        </p:spPr>
        <p:txBody>
          <a:bodyPr>
            <a:normAutofit/>
          </a:bodyPr>
          <a:lstStyle/>
          <a:p>
            <a:r>
              <a:rPr lang="en-US" dirty="0"/>
              <a:t>Once trained, the CNN networks produced 24 outputs representing 1-day ahead hourly forecasts, just like the standard ANNSTLF.</a:t>
            </a:r>
          </a:p>
          <a:p>
            <a:r>
              <a:rPr lang="en-US" dirty="0"/>
              <a:t>The final results of the two CNN networks were then combined using the RLS combiner. </a:t>
            </a:r>
          </a:p>
          <a:p>
            <a:r>
              <a:rPr lang="en-US" dirty="0"/>
              <a:t>This process was repeated for each day in the test set to generate a forecast for each hour.</a:t>
            </a:r>
            <a:endParaRPr lang="en-CA" dirty="0"/>
          </a:p>
        </p:txBody>
      </p:sp>
    </p:spTree>
    <p:extLst>
      <p:ext uri="{BB962C8B-B14F-4D97-AF65-F5344CB8AC3E}">
        <p14:creationId xmlns:p14="http://schemas.microsoft.com/office/powerpoint/2010/main" val="39329195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5500F-419E-4AA9-A9D3-C502C178A152}"/>
              </a:ext>
            </a:extLst>
          </p:cNvPr>
          <p:cNvSpPr>
            <a:spLocks noGrp="1"/>
          </p:cNvSpPr>
          <p:nvPr>
            <p:ph type="title"/>
          </p:nvPr>
        </p:nvSpPr>
        <p:spPr/>
        <p:txBody>
          <a:bodyPr/>
          <a:lstStyle/>
          <a:p>
            <a:r>
              <a:rPr lang="en-US" cap="none" dirty="0"/>
              <a:t>Performance Metrics</a:t>
            </a:r>
            <a:endParaRPr lang="en-CA" cap="none" dirty="0"/>
          </a:p>
        </p:txBody>
      </p:sp>
      <p:sp>
        <p:nvSpPr>
          <p:cNvPr id="3" name="Content Placeholder 2">
            <a:extLst>
              <a:ext uri="{FF2B5EF4-FFF2-40B4-BE49-F238E27FC236}">
                <a16:creationId xmlns:a16="http://schemas.microsoft.com/office/drawing/2014/main" id="{BE5D7297-C4EC-48E9-852D-91B6FBCD2984}"/>
              </a:ext>
            </a:extLst>
          </p:cNvPr>
          <p:cNvSpPr>
            <a:spLocks noGrp="1"/>
          </p:cNvSpPr>
          <p:nvPr>
            <p:ph idx="1"/>
          </p:nvPr>
        </p:nvSpPr>
        <p:spPr/>
        <p:txBody>
          <a:bodyPr>
            <a:normAutofit/>
          </a:bodyPr>
          <a:lstStyle/>
          <a:p>
            <a:endParaRPr lang="en-US" dirty="0"/>
          </a:p>
          <a:p>
            <a:endParaRPr lang="en-US" dirty="0"/>
          </a:p>
          <a:p>
            <a:endParaRPr lang="en-US" dirty="0"/>
          </a:p>
        </p:txBody>
      </p:sp>
      <p:pic>
        <p:nvPicPr>
          <p:cNvPr id="10" name="Picture 9">
            <a:extLst>
              <a:ext uri="{FF2B5EF4-FFF2-40B4-BE49-F238E27FC236}">
                <a16:creationId xmlns:a16="http://schemas.microsoft.com/office/drawing/2014/main" id="{A28146C3-E759-41A0-AA56-291827450575}"/>
              </a:ext>
            </a:extLst>
          </p:cNvPr>
          <p:cNvPicPr>
            <a:picLocks noChangeAspect="1"/>
          </p:cNvPicPr>
          <p:nvPr/>
        </p:nvPicPr>
        <p:blipFill>
          <a:blip r:embed="rId2"/>
          <a:stretch>
            <a:fillRect/>
          </a:stretch>
        </p:blipFill>
        <p:spPr>
          <a:xfrm>
            <a:off x="1973628" y="4118456"/>
            <a:ext cx="8559174" cy="2015180"/>
          </a:xfrm>
          <a:prstGeom prst="rect">
            <a:avLst/>
          </a:prstGeom>
        </p:spPr>
      </p:pic>
      <p:sp>
        <p:nvSpPr>
          <p:cNvPr id="11" name="Content Placeholder 2">
            <a:extLst>
              <a:ext uri="{FF2B5EF4-FFF2-40B4-BE49-F238E27FC236}">
                <a16:creationId xmlns:a16="http://schemas.microsoft.com/office/drawing/2014/main" id="{6EAD4064-DD16-4840-B3E7-8C24E0FD301C}"/>
              </a:ext>
            </a:extLst>
          </p:cNvPr>
          <p:cNvSpPr txBox="1">
            <a:spLocks/>
          </p:cNvSpPr>
          <p:nvPr/>
        </p:nvSpPr>
        <p:spPr>
          <a:xfrm>
            <a:off x="1451578" y="2015734"/>
            <a:ext cx="9603275" cy="34506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MAE – Mean Absolute Error. </a:t>
            </a:r>
          </a:p>
          <a:p>
            <a:r>
              <a:rPr lang="en-US" dirty="0"/>
              <a:t>MAPE – Mean Absolute Percentage Error.</a:t>
            </a:r>
          </a:p>
          <a:p>
            <a:r>
              <a:rPr lang="en-US" dirty="0"/>
              <a:t>MBE – Mean Biased Error.</a:t>
            </a:r>
          </a:p>
          <a:p>
            <a:r>
              <a:rPr lang="en-US" dirty="0"/>
              <a:t>RMSE – Root Mean Squared Error.</a:t>
            </a:r>
            <a:endParaRPr lang="en-CA" dirty="0"/>
          </a:p>
        </p:txBody>
      </p:sp>
    </p:spTree>
    <p:extLst>
      <p:ext uri="{BB962C8B-B14F-4D97-AF65-F5344CB8AC3E}">
        <p14:creationId xmlns:p14="http://schemas.microsoft.com/office/powerpoint/2010/main" val="28785332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A5739-9B3A-4612-9799-E04E3759D02D}"/>
              </a:ext>
            </a:extLst>
          </p:cNvPr>
          <p:cNvSpPr>
            <a:spLocks noGrp="1"/>
          </p:cNvSpPr>
          <p:nvPr>
            <p:ph type="title"/>
          </p:nvPr>
        </p:nvSpPr>
        <p:spPr/>
        <p:txBody>
          <a:bodyPr/>
          <a:lstStyle/>
          <a:p>
            <a:r>
              <a:rPr lang="en-US" cap="none" dirty="0"/>
              <a:t>Specified Goals for this Research Study</a:t>
            </a:r>
            <a:endParaRPr lang="en-CA" cap="none" dirty="0"/>
          </a:p>
        </p:txBody>
      </p:sp>
      <p:sp>
        <p:nvSpPr>
          <p:cNvPr id="3" name="Content Placeholder 2">
            <a:extLst>
              <a:ext uri="{FF2B5EF4-FFF2-40B4-BE49-F238E27FC236}">
                <a16:creationId xmlns:a16="http://schemas.microsoft.com/office/drawing/2014/main" id="{10E63202-5F08-46ED-A451-2DEEB8802BA3}"/>
              </a:ext>
            </a:extLst>
          </p:cNvPr>
          <p:cNvSpPr>
            <a:spLocks noGrp="1"/>
          </p:cNvSpPr>
          <p:nvPr>
            <p:ph idx="1"/>
          </p:nvPr>
        </p:nvSpPr>
        <p:spPr/>
        <p:txBody>
          <a:bodyPr>
            <a:normAutofit/>
          </a:bodyPr>
          <a:lstStyle/>
          <a:p>
            <a:r>
              <a:rPr lang="en-US" dirty="0"/>
              <a:t>Identifying and implementing benchmark forecasters. </a:t>
            </a:r>
          </a:p>
          <a:p>
            <a:r>
              <a:rPr lang="en-US" dirty="0"/>
              <a:t>Identifying and implementing two deep learning forecasters.</a:t>
            </a:r>
          </a:p>
          <a:p>
            <a:r>
              <a:rPr lang="en-US" dirty="0"/>
              <a:t>Analyses were performed on three separate datasets. The forecasters' overall accuracy and daily peak prediction are compared.</a:t>
            </a:r>
          </a:p>
          <a:p>
            <a:r>
              <a:rPr lang="en-US" dirty="0"/>
              <a:t>Extensive examination of forecasters' ability to predict at various times of day, days of the week, months of the year, or seasons.</a:t>
            </a:r>
          </a:p>
        </p:txBody>
      </p:sp>
    </p:spTree>
    <p:extLst>
      <p:ext uri="{BB962C8B-B14F-4D97-AF65-F5344CB8AC3E}">
        <p14:creationId xmlns:p14="http://schemas.microsoft.com/office/powerpoint/2010/main" val="35286025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A87DE-337F-4491-A248-67D6F1C166FB}"/>
              </a:ext>
            </a:extLst>
          </p:cNvPr>
          <p:cNvSpPr>
            <a:spLocks noGrp="1"/>
          </p:cNvSpPr>
          <p:nvPr>
            <p:ph type="title"/>
          </p:nvPr>
        </p:nvSpPr>
        <p:spPr/>
        <p:txBody>
          <a:bodyPr/>
          <a:lstStyle/>
          <a:p>
            <a:r>
              <a:rPr lang="en-US" cap="none" dirty="0"/>
              <a:t>Performance Analysis</a:t>
            </a:r>
            <a:endParaRPr lang="en-CA" dirty="0"/>
          </a:p>
        </p:txBody>
      </p:sp>
      <p:sp>
        <p:nvSpPr>
          <p:cNvPr id="3" name="Content Placeholder 2">
            <a:extLst>
              <a:ext uri="{FF2B5EF4-FFF2-40B4-BE49-F238E27FC236}">
                <a16:creationId xmlns:a16="http://schemas.microsoft.com/office/drawing/2014/main" id="{04144C94-2433-40AC-99FF-79984E003021}"/>
              </a:ext>
            </a:extLst>
          </p:cNvPr>
          <p:cNvSpPr>
            <a:spLocks noGrp="1"/>
          </p:cNvSpPr>
          <p:nvPr>
            <p:ph idx="1"/>
          </p:nvPr>
        </p:nvSpPr>
        <p:spPr/>
        <p:txBody>
          <a:bodyPr>
            <a:normAutofit lnSpcReduction="10000"/>
          </a:bodyPr>
          <a:lstStyle/>
          <a:p>
            <a:r>
              <a:rPr lang="en-US" dirty="0"/>
              <a:t>The goal of this study was to forecast 1-day ahead loads and identify daily peaks. </a:t>
            </a:r>
          </a:p>
          <a:p>
            <a:r>
              <a:rPr lang="en-US" dirty="0"/>
              <a:t>MAPE and RMSE were used to evaluate forecaster performance in regular load forecasts. </a:t>
            </a:r>
          </a:p>
          <a:p>
            <a:r>
              <a:rPr lang="en-US" dirty="0"/>
              <a:t>MAPE, MAE, and MBE were used to evaluate forecaster performance in predicting and identifying daily peaks. </a:t>
            </a:r>
          </a:p>
          <a:p>
            <a:r>
              <a:rPr lang="en-US" dirty="0"/>
              <a:t>MAPE was used to quantify the accuracy of the forecasted peak magnitudes by calculating the difference between the forecast and actual peak values. </a:t>
            </a:r>
          </a:p>
          <a:p>
            <a:r>
              <a:rPr lang="en-US" dirty="0"/>
              <a:t>MBE and MAE were used to calculate the time difference between occurrence of actual and forecasted peaks. The outcomes of these two metrics are expressed in minutes.</a:t>
            </a:r>
            <a:endParaRPr lang="en-CA" dirty="0"/>
          </a:p>
        </p:txBody>
      </p:sp>
    </p:spTree>
    <p:extLst>
      <p:ext uri="{BB962C8B-B14F-4D97-AF65-F5344CB8AC3E}">
        <p14:creationId xmlns:p14="http://schemas.microsoft.com/office/powerpoint/2010/main" val="5329273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A87DE-337F-4491-A248-67D6F1C166FB}"/>
              </a:ext>
            </a:extLst>
          </p:cNvPr>
          <p:cNvSpPr>
            <a:spLocks noGrp="1"/>
          </p:cNvSpPr>
          <p:nvPr>
            <p:ph type="title"/>
          </p:nvPr>
        </p:nvSpPr>
        <p:spPr/>
        <p:txBody>
          <a:bodyPr/>
          <a:lstStyle/>
          <a:p>
            <a:r>
              <a:rPr lang="en-US" cap="none"/>
              <a:t>Overall Performance - Toronto Dataset</a:t>
            </a:r>
            <a:endParaRPr lang="en-CA" dirty="0"/>
          </a:p>
        </p:txBody>
      </p:sp>
      <p:pic>
        <p:nvPicPr>
          <p:cNvPr id="4" name="Content Placeholder 3" descr="Chart, box and whisker chart&#10;&#10;Description automatically generated">
            <a:extLst>
              <a:ext uri="{FF2B5EF4-FFF2-40B4-BE49-F238E27FC236}">
                <a16:creationId xmlns:a16="http://schemas.microsoft.com/office/drawing/2014/main" id="{EBB77265-7AC2-4DC0-B71A-A42FDC29FA8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84270" y="1980369"/>
            <a:ext cx="6915609" cy="2897262"/>
          </a:xfrm>
          <a:prstGeom prst="rect">
            <a:avLst/>
          </a:prstGeom>
          <a:noFill/>
          <a:ln>
            <a:noFill/>
          </a:ln>
        </p:spPr>
      </p:pic>
      <p:pic>
        <p:nvPicPr>
          <p:cNvPr id="5" name="Picture 4">
            <a:extLst>
              <a:ext uri="{FF2B5EF4-FFF2-40B4-BE49-F238E27FC236}">
                <a16:creationId xmlns:a16="http://schemas.microsoft.com/office/drawing/2014/main" id="{736182FE-F11D-4C7B-B051-6874229A911A}"/>
              </a:ext>
            </a:extLst>
          </p:cNvPr>
          <p:cNvPicPr>
            <a:picLocks noChangeAspect="1"/>
          </p:cNvPicPr>
          <p:nvPr/>
        </p:nvPicPr>
        <p:blipFill rotWithShape="1">
          <a:blip r:embed="rId3"/>
          <a:srcRect l="12082" r="12534" b="33285"/>
          <a:stretch/>
        </p:blipFill>
        <p:spPr>
          <a:xfrm>
            <a:off x="1714771" y="5120386"/>
            <a:ext cx="4538445" cy="807260"/>
          </a:xfrm>
          <a:prstGeom prst="rect">
            <a:avLst/>
          </a:prstGeom>
        </p:spPr>
      </p:pic>
      <p:pic>
        <p:nvPicPr>
          <p:cNvPr id="6" name="Picture 5">
            <a:extLst>
              <a:ext uri="{FF2B5EF4-FFF2-40B4-BE49-F238E27FC236}">
                <a16:creationId xmlns:a16="http://schemas.microsoft.com/office/drawing/2014/main" id="{18C0473C-20A1-4A74-B7B4-7D7E801A1AFE}"/>
              </a:ext>
            </a:extLst>
          </p:cNvPr>
          <p:cNvPicPr>
            <a:picLocks noChangeAspect="1"/>
          </p:cNvPicPr>
          <p:nvPr/>
        </p:nvPicPr>
        <p:blipFill rotWithShape="1">
          <a:blip r:embed="rId4"/>
          <a:srcRect l="9750" r="10717" b="27123"/>
          <a:stretch/>
        </p:blipFill>
        <p:spPr>
          <a:xfrm>
            <a:off x="6342074" y="5120386"/>
            <a:ext cx="4605558" cy="861857"/>
          </a:xfrm>
          <a:prstGeom prst="rect">
            <a:avLst/>
          </a:prstGeom>
        </p:spPr>
      </p:pic>
    </p:spTree>
    <p:extLst>
      <p:ext uri="{BB962C8B-B14F-4D97-AF65-F5344CB8AC3E}">
        <p14:creationId xmlns:p14="http://schemas.microsoft.com/office/powerpoint/2010/main" val="13330896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A87DE-337F-4491-A248-67D6F1C166FB}"/>
              </a:ext>
            </a:extLst>
          </p:cNvPr>
          <p:cNvSpPr>
            <a:spLocks noGrp="1"/>
          </p:cNvSpPr>
          <p:nvPr>
            <p:ph type="title"/>
          </p:nvPr>
        </p:nvSpPr>
        <p:spPr/>
        <p:txBody>
          <a:bodyPr/>
          <a:lstStyle/>
          <a:p>
            <a:r>
              <a:rPr lang="en-US" cap="none" dirty="0"/>
              <a:t>Overall Performance - Ottawa Dataset</a:t>
            </a:r>
            <a:endParaRPr lang="en-CA" dirty="0"/>
          </a:p>
        </p:txBody>
      </p:sp>
      <p:pic>
        <p:nvPicPr>
          <p:cNvPr id="8" name="Content Placeholder 7">
            <a:extLst>
              <a:ext uri="{FF2B5EF4-FFF2-40B4-BE49-F238E27FC236}">
                <a16:creationId xmlns:a16="http://schemas.microsoft.com/office/drawing/2014/main" id="{73399C28-3096-4C2B-B4E1-D0BC1D140FEF}"/>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59310" y="1964091"/>
            <a:ext cx="7183439" cy="3027206"/>
          </a:xfrm>
          <a:prstGeom prst="rect">
            <a:avLst/>
          </a:prstGeom>
          <a:noFill/>
          <a:ln>
            <a:noFill/>
          </a:ln>
        </p:spPr>
      </p:pic>
      <p:pic>
        <p:nvPicPr>
          <p:cNvPr id="9" name="Picture 8">
            <a:extLst>
              <a:ext uri="{FF2B5EF4-FFF2-40B4-BE49-F238E27FC236}">
                <a16:creationId xmlns:a16="http://schemas.microsoft.com/office/drawing/2014/main" id="{904FD674-CBE7-4453-8BAC-B3B21CF2EED1}"/>
              </a:ext>
            </a:extLst>
          </p:cNvPr>
          <p:cNvPicPr>
            <a:picLocks noChangeAspect="1"/>
          </p:cNvPicPr>
          <p:nvPr/>
        </p:nvPicPr>
        <p:blipFill>
          <a:blip r:embed="rId3"/>
          <a:stretch>
            <a:fillRect/>
          </a:stretch>
        </p:blipFill>
        <p:spPr>
          <a:xfrm>
            <a:off x="1451579" y="5186934"/>
            <a:ext cx="5495544" cy="976884"/>
          </a:xfrm>
          <a:prstGeom prst="rect">
            <a:avLst/>
          </a:prstGeom>
        </p:spPr>
      </p:pic>
      <p:pic>
        <p:nvPicPr>
          <p:cNvPr id="12" name="Picture 11">
            <a:extLst>
              <a:ext uri="{FF2B5EF4-FFF2-40B4-BE49-F238E27FC236}">
                <a16:creationId xmlns:a16="http://schemas.microsoft.com/office/drawing/2014/main" id="{D2D49280-480F-44BB-83BA-E2C6864EAFCB}"/>
              </a:ext>
            </a:extLst>
          </p:cNvPr>
          <p:cNvPicPr>
            <a:picLocks noChangeAspect="1"/>
          </p:cNvPicPr>
          <p:nvPr/>
        </p:nvPicPr>
        <p:blipFill>
          <a:blip r:embed="rId4"/>
          <a:stretch>
            <a:fillRect/>
          </a:stretch>
        </p:blipFill>
        <p:spPr>
          <a:xfrm>
            <a:off x="5735479" y="5186934"/>
            <a:ext cx="5495544" cy="1182624"/>
          </a:xfrm>
          <a:prstGeom prst="rect">
            <a:avLst/>
          </a:prstGeom>
        </p:spPr>
      </p:pic>
    </p:spTree>
    <p:extLst>
      <p:ext uri="{BB962C8B-B14F-4D97-AF65-F5344CB8AC3E}">
        <p14:creationId xmlns:p14="http://schemas.microsoft.com/office/powerpoint/2010/main" val="3129118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A87DE-337F-4491-A248-67D6F1C166FB}"/>
              </a:ext>
            </a:extLst>
          </p:cNvPr>
          <p:cNvSpPr>
            <a:spLocks noGrp="1"/>
          </p:cNvSpPr>
          <p:nvPr>
            <p:ph type="title"/>
          </p:nvPr>
        </p:nvSpPr>
        <p:spPr/>
        <p:txBody>
          <a:bodyPr/>
          <a:lstStyle/>
          <a:p>
            <a:r>
              <a:rPr lang="en-US" cap="none" dirty="0"/>
              <a:t>Overall Performance – Saint John Dataset</a:t>
            </a:r>
            <a:endParaRPr lang="en-CA" dirty="0"/>
          </a:p>
        </p:txBody>
      </p:sp>
      <p:pic>
        <p:nvPicPr>
          <p:cNvPr id="10" name="Content Placeholder 9" descr="Chart&#10;&#10;Description automatically generated">
            <a:extLst>
              <a:ext uri="{FF2B5EF4-FFF2-40B4-BE49-F238E27FC236}">
                <a16:creationId xmlns:a16="http://schemas.microsoft.com/office/drawing/2014/main" id="{2DB12783-3F2A-4FEA-91AF-1836A516602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946475" y="2059494"/>
            <a:ext cx="7057287" cy="2991676"/>
          </a:xfrm>
          <a:prstGeom prst="rect">
            <a:avLst/>
          </a:prstGeom>
          <a:noFill/>
          <a:ln>
            <a:noFill/>
          </a:ln>
        </p:spPr>
      </p:pic>
      <p:pic>
        <p:nvPicPr>
          <p:cNvPr id="13" name="Picture 12">
            <a:extLst>
              <a:ext uri="{FF2B5EF4-FFF2-40B4-BE49-F238E27FC236}">
                <a16:creationId xmlns:a16="http://schemas.microsoft.com/office/drawing/2014/main" id="{EB53AEFC-C975-4351-BDC7-7C6B6B2868E0}"/>
              </a:ext>
            </a:extLst>
          </p:cNvPr>
          <p:cNvPicPr>
            <a:picLocks noChangeAspect="1"/>
          </p:cNvPicPr>
          <p:nvPr/>
        </p:nvPicPr>
        <p:blipFill>
          <a:blip r:embed="rId3"/>
          <a:stretch>
            <a:fillRect/>
          </a:stretch>
        </p:blipFill>
        <p:spPr>
          <a:xfrm>
            <a:off x="1298357" y="5256429"/>
            <a:ext cx="5495544" cy="976884"/>
          </a:xfrm>
          <a:prstGeom prst="rect">
            <a:avLst/>
          </a:prstGeom>
        </p:spPr>
      </p:pic>
      <p:pic>
        <p:nvPicPr>
          <p:cNvPr id="14" name="Picture 13">
            <a:extLst>
              <a:ext uri="{FF2B5EF4-FFF2-40B4-BE49-F238E27FC236}">
                <a16:creationId xmlns:a16="http://schemas.microsoft.com/office/drawing/2014/main" id="{2B4F8FF9-CE73-4A72-9687-2D00953D05E0}"/>
              </a:ext>
            </a:extLst>
          </p:cNvPr>
          <p:cNvPicPr>
            <a:picLocks noChangeAspect="1"/>
          </p:cNvPicPr>
          <p:nvPr/>
        </p:nvPicPr>
        <p:blipFill>
          <a:blip r:embed="rId4"/>
          <a:stretch>
            <a:fillRect/>
          </a:stretch>
        </p:blipFill>
        <p:spPr>
          <a:xfrm>
            <a:off x="5559310" y="5256429"/>
            <a:ext cx="5495544" cy="1182624"/>
          </a:xfrm>
          <a:prstGeom prst="rect">
            <a:avLst/>
          </a:prstGeom>
        </p:spPr>
      </p:pic>
    </p:spTree>
    <p:extLst>
      <p:ext uri="{BB962C8B-B14F-4D97-AF65-F5344CB8AC3E}">
        <p14:creationId xmlns:p14="http://schemas.microsoft.com/office/powerpoint/2010/main" val="8433046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p:txBody>
          <a:bodyPr/>
          <a:lstStyle/>
          <a:p>
            <a:r>
              <a:rPr lang="en-US" cap="none" dirty="0"/>
              <a:t>Conclusion Based on Overall Performance</a:t>
            </a:r>
            <a:endParaRPr lang="en-CA" dirty="0"/>
          </a:p>
        </p:txBody>
      </p:sp>
      <p:sp>
        <p:nvSpPr>
          <p:cNvPr id="3" name="Content Placeholder 2">
            <a:extLst>
              <a:ext uri="{FF2B5EF4-FFF2-40B4-BE49-F238E27FC236}">
                <a16:creationId xmlns:a16="http://schemas.microsoft.com/office/drawing/2014/main" id="{EB6146AF-BE6E-4DCD-B5CD-562305AFB034}"/>
              </a:ext>
            </a:extLst>
          </p:cNvPr>
          <p:cNvSpPr>
            <a:spLocks noGrp="1"/>
          </p:cNvSpPr>
          <p:nvPr>
            <p:ph idx="1"/>
          </p:nvPr>
        </p:nvSpPr>
        <p:spPr/>
        <p:txBody>
          <a:bodyPr>
            <a:normAutofit fontScale="92500" lnSpcReduction="20000"/>
          </a:bodyPr>
          <a:lstStyle/>
          <a:p>
            <a:r>
              <a:rPr lang="en-US" dirty="0"/>
              <a:t>Based on the overall accuracy, we can conclude that the CNN performed the best overall, followed by the ANN and the LSTM.</a:t>
            </a:r>
          </a:p>
          <a:p>
            <a:r>
              <a:rPr lang="en-US" dirty="0"/>
              <a:t>The CNN appears to have the tightest distribution of errors across all test datasets in the error distribution plots. </a:t>
            </a:r>
          </a:p>
          <a:p>
            <a:r>
              <a:rPr lang="en-US" dirty="0"/>
              <a:t>In terms of predicting the magnitude of daily peaks, the CNN had the lowest MAPE values across all test datasets; the CNN was followed by the ANN and the LSTM. </a:t>
            </a:r>
          </a:p>
          <a:p>
            <a:r>
              <a:rPr lang="en-US" dirty="0"/>
              <a:t>The MAE values show that the CNN forecaster predicted the time of occurrence of the daily peaks the best; the LSTM and ANN forecasters trail the CNN in the Toronto and Saint John datasets; however, the SARIMAX forecaster outperforms the LSTM and ANN in the Ottawa dataset.</a:t>
            </a:r>
            <a:endParaRPr lang="en-CA" dirty="0"/>
          </a:p>
        </p:txBody>
      </p:sp>
    </p:spTree>
    <p:extLst>
      <p:ext uri="{BB962C8B-B14F-4D97-AF65-F5344CB8AC3E}">
        <p14:creationId xmlns:p14="http://schemas.microsoft.com/office/powerpoint/2010/main" val="6582631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Toronto Dataset - Hourly</a:t>
            </a:r>
            <a:endParaRPr lang="en-CA" dirty="0"/>
          </a:p>
        </p:txBody>
      </p:sp>
      <p:pic>
        <p:nvPicPr>
          <p:cNvPr id="4" name="Content Placeholder 3">
            <a:extLst>
              <a:ext uri="{FF2B5EF4-FFF2-40B4-BE49-F238E27FC236}">
                <a16:creationId xmlns:a16="http://schemas.microsoft.com/office/drawing/2014/main" id="{4F45DE86-F994-4C21-A3F5-81E7E5958654}"/>
              </a:ext>
            </a:extLst>
          </p:cNvPr>
          <p:cNvPicPr>
            <a:picLocks noChangeAspect="1"/>
          </p:cNvPicPr>
          <p:nvPr/>
        </p:nvPicPr>
        <p:blipFill>
          <a:blip r:embed="rId2"/>
          <a:stretch>
            <a:fillRect/>
          </a:stretch>
        </p:blipFill>
        <p:spPr>
          <a:xfrm>
            <a:off x="1451578" y="2015733"/>
            <a:ext cx="4821189" cy="4037747"/>
          </a:xfrm>
          <a:prstGeom prst="rect">
            <a:avLst/>
          </a:prstGeom>
        </p:spPr>
      </p:pic>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512767" y="2015734"/>
            <a:ext cx="4542087" cy="3982394"/>
          </a:xfrm>
        </p:spPr>
        <p:txBody>
          <a:bodyPr>
            <a:normAutofit/>
          </a:bodyPr>
          <a:lstStyle/>
          <a:p>
            <a:r>
              <a:rPr lang="en-US" dirty="0"/>
              <a:t>For each hour of the day, the CNN had the tightest error distribution and the lowest MAPE values.</a:t>
            </a:r>
          </a:p>
          <a:p>
            <a:r>
              <a:rPr lang="en-US" dirty="0"/>
              <a:t>It was followed by the ANN and the LSTM forecasters. </a:t>
            </a:r>
          </a:p>
          <a:p>
            <a:r>
              <a:rPr lang="en-US" dirty="0"/>
              <a:t>Around 15:00, all three forecasters CNN, ANN, and LSTM made their worst predictions; quieter times, such as around 1:00, were predicted much more accurately than busier times.</a:t>
            </a:r>
          </a:p>
        </p:txBody>
      </p:sp>
    </p:spTree>
    <p:extLst>
      <p:ext uri="{BB962C8B-B14F-4D97-AF65-F5344CB8AC3E}">
        <p14:creationId xmlns:p14="http://schemas.microsoft.com/office/powerpoint/2010/main" val="12485828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Toronto Dataset - Daily</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512767" y="2015734"/>
            <a:ext cx="4542087" cy="3982394"/>
          </a:xfrm>
        </p:spPr>
        <p:txBody>
          <a:bodyPr>
            <a:normAutofit fontScale="92500" lnSpcReduction="10000"/>
          </a:bodyPr>
          <a:lstStyle/>
          <a:p>
            <a:r>
              <a:rPr lang="en-US" dirty="0"/>
              <a:t>As we can see, Monday was the worst day for almost all forecasters to predict, with Sunday coming in second place.</a:t>
            </a:r>
          </a:p>
          <a:p>
            <a:r>
              <a:rPr lang="en-US" dirty="0"/>
              <a:t>Tuesdays through Fridays were the most predictable days for the forecasters. </a:t>
            </a:r>
          </a:p>
          <a:p>
            <a:r>
              <a:rPr lang="en-US" dirty="0"/>
              <a:t>CNN's MAPE values were the lowest on all seven days of the week, and all of its boxplots were the narrowest. </a:t>
            </a:r>
          </a:p>
          <a:p>
            <a:r>
              <a:rPr lang="en-US" dirty="0"/>
              <a:t>The ANN is ranked second, with the LSTM edging it out in Monday's predictions.</a:t>
            </a:r>
          </a:p>
          <a:p>
            <a:endParaRPr lang="en-US" dirty="0"/>
          </a:p>
        </p:txBody>
      </p:sp>
      <p:pic>
        <p:nvPicPr>
          <p:cNvPr id="5" name="Picture 4">
            <a:extLst>
              <a:ext uri="{FF2B5EF4-FFF2-40B4-BE49-F238E27FC236}">
                <a16:creationId xmlns:a16="http://schemas.microsoft.com/office/drawing/2014/main" id="{15564CDB-6510-4E05-83BF-08137C41852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51579" y="2015734"/>
            <a:ext cx="4922444" cy="3982394"/>
          </a:xfrm>
          <a:prstGeom prst="rect">
            <a:avLst/>
          </a:prstGeom>
          <a:noFill/>
          <a:ln>
            <a:noFill/>
          </a:ln>
        </p:spPr>
      </p:pic>
    </p:spTree>
    <p:extLst>
      <p:ext uri="{BB962C8B-B14F-4D97-AF65-F5344CB8AC3E}">
        <p14:creationId xmlns:p14="http://schemas.microsoft.com/office/powerpoint/2010/main" val="17414739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Toronto Dataset - Monthly</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332137" y="2015734"/>
            <a:ext cx="4722717" cy="3982394"/>
          </a:xfrm>
        </p:spPr>
        <p:txBody>
          <a:bodyPr>
            <a:normAutofit fontScale="92500" lnSpcReduction="10000"/>
          </a:bodyPr>
          <a:lstStyle/>
          <a:p>
            <a:r>
              <a:rPr lang="en-US" dirty="0"/>
              <a:t>Except for SARIMAX, which had the worst predictions in September, all forecasters had their worst predictions in July, but the other forecasters also found September difficult to predict. </a:t>
            </a:r>
          </a:p>
          <a:p>
            <a:r>
              <a:rPr lang="en-US" dirty="0"/>
              <a:t>August was the month in which all forecasters made their second-worst predictions. </a:t>
            </a:r>
          </a:p>
          <a:p>
            <a:r>
              <a:rPr lang="en-US" dirty="0"/>
              <a:t>Forecasters found February, March, and November to be relatively simple to predict.</a:t>
            </a:r>
          </a:p>
          <a:p>
            <a:endParaRPr lang="en-US" dirty="0"/>
          </a:p>
        </p:txBody>
      </p:sp>
      <p:pic>
        <p:nvPicPr>
          <p:cNvPr id="6" name="Picture 5">
            <a:extLst>
              <a:ext uri="{FF2B5EF4-FFF2-40B4-BE49-F238E27FC236}">
                <a16:creationId xmlns:a16="http://schemas.microsoft.com/office/drawing/2014/main" id="{C6920A3E-4FB9-4A6B-A7E4-D128F814F29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51580" y="2015735"/>
            <a:ext cx="4722718" cy="3983510"/>
          </a:xfrm>
          <a:prstGeom prst="rect">
            <a:avLst/>
          </a:prstGeom>
          <a:noFill/>
          <a:ln>
            <a:noFill/>
          </a:ln>
        </p:spPr>
      </p:pic>
    </p:spTree>
    <p:extLst>
      <p:ext uri="{BB962C8B-B14F-4D97-AF65-F5344CB8AC3E}">
        <p14:creationId xmlns:p14="http://schemas.microsoft.com/office/powerpoint/2010/main" val="19276884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Toronto Dataset - Monthly</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332137" y="2015734"/>
            <a:ext cx="4722717" cy="3982394"/>
          </a:xfrm>
        </p:spPr>
        <p:txBody>
          <a:bodyPr>
            <a:normAutofit/>
          </a:bodyPr>
          <a:lstStyle/>
          <a:p>
            <a:r>
              <a:rPr lang="en-US" dirty="0"/>
              <a:t>Over ten months, the CNN had the lowest MAPE values and was only outperformed by the ANN in March and June. </a:t>
            </a:r>
          </a:p>
          <a:p>
            <a:r>
              <a:rPr lang="en-US" dirty="0"/>
              <a:t>The ANN is ranked second because it was only surpassed by the LSTM in January, while the LSTM is ranked third. </a:t>
            </a:r>
          </a:p>
          <a:p>
            <a:r>
              <a:rPr lang="en-US" dirty="0"/>
              <a:t>The SNF had the worst overall performance across all months.</a:t>
            </a:r>
          </a:p>
        </p:txBody>
      </p:sp>
      <p:pic>
        <p:nvPicPr>
          <p:cNvPr id="6" name="Picture 5">
            <a:extLst>
              <a:ext uri="{FF2B5EF4-FFF2-40B4-BE49-F238E27FC236}">
                <a16:creationId xmlns:a16="http://schemas.microsoft.com/office/drawing/2014/main" id="{C6920A3E-4FB9-4A6B-A7E4-D128F814F29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51580" y="2015735"/>
            <a:ext cx="4722718" cy="3983510"/>
          </a:xfrm>
          <a:prstGeom prst="rect">
            <a:avLst/>
          </a:prstGeom>
          <a:noFill/>
          <a:ln>
            <a:noFill/>
          </a:ln>
        </p:spPr>
      </p:pic>
    </p:spTree>
    <p:extLst>
      <p:ext uri="{BB962C8B-B14F-4D97-AF65-F5344CB8AC3E}">
        <p14:creationId xmlns:p14="http://schemas.microsoft.com/office/powerpoint/2010/main" val="8632320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Toronto Dataset - Seasonal</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332137" y="2015734"/>
            <a:ext cx="4722717" cy="3982394"/>
          </a:xfrm>
        </p:spPr>
        <p:txBody>
          <a:bodyPr>
            <a:normAutofit fontScale="92500" lnSpcReduction="10000"/>
          </a:bodyPr>
          <a:lstStyle/>
          <a:p>
            <a:r>
              <a:rPr lang="en-US" dirty="0"/>
              <a:t>Summer was the season that forecasters had the most trouble predicting.</a:t>
            </a:r>
          </a:p>
          <a:p>
            <a:r>
              <a:rPr lang="en-US" dirty="0"/>
              <a:t>CNN had the lowest MAPE and RMSE values across all four seasons. </a:t>
            </a:r>
          </a:p>
          <a:p>
            <a:r>
              <a:rPr lang="en-US" dirty="0"/>
              <a:t>The ANN is ranked second, having only been surpassed in the winter by the LSTM, which is ranked third. </a:t>
            </a:r>
          </a:p>
          <a:p>
            <a:r>
              <a:rPr lang="en-US" dirty="0"/>
              <a:t>Autumn was the season with the lowest metric values for the CNN and ANN, while spring was the season with the lowest metric values for the LSTM. </a:t>
            </a:r>
          </a:p>
        </p:txBody>
      </p:sp>
      <p:pic>
        <p:nvPicPr>
          <p:cNvPr id="5" name="Picture 4">
            <a:extLst>
              <a:ext uri="{FF2B5EF4-FFF2-40B4-BE49-F238E27FC236}">
                <a16:creationId xmlns:a16="http://schemas.microsoft.com/office/drawing/2014/main" id="{57BFC4F7-B4FB-428F-9596-530CF2F962A2}"/>
              </a:ext>
            </a:extLst>
          </p:cNvPr>
          <p:cNvPicPr>
            <a:picLocks noChangeAspect="1"/>
          </p:cNvPicPr>
          <p:nvPr/>
        </p:nvPicPr>
        <p:blipFill rotWithShape="1">
          <a:blip r:embed="rId2"/>
          <a:srcRect l="6864" r="7199" b="9239"/>
          <a:stretch/>
        </p:blipFill>
        <p:spPr>
          <a:xfrm>
            <a:off x="1451579" y="2217069"/>
            <a:ext cx="4853998" cy="3571335"/>
          </a:xfrm>
          <a:prstGeom prst="rect">
            <a:avLst/>
          </a:prstGeom>
        </p:spPr>
      </p:pic>
    </p:spTree>
    <p:extLst>
      <p:ext uri="{BB962C8B-B14F-4D97-AF65-F5344CB8AC3E}">
        <p14:creationId xmlns:p14="http://schemas.microsoft.com/office/powerpoint/2010/main" val="1157898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6A678-9254-4E9A-8A1F-48F7472B7C38}"/>
              </a:ext>
            </a:extLst>
          </p:cNvPr>
          <p:cNvSpPr>
            <a:spLocks noGrp="1"/>
          </p:cNvSpPr>
          <p:nvPr>
            <p:ph type="title"/>
          </p:nvPr>
        </p:nvSpPr>
        <p:spPr/>
        <p:txBody>
          <a:bodyPr/>
          <a:lstStyle/>
          <a:p>
            <a:r>
              <a:rPr lang="en-US" cap="none" dirty="0"/>
              <a:t>Overview of Load Forecasting</a:t>
            </a:r>
            <a:endParaRPr lang="en-CA" cap="none" dirty="0"/>
          </a:p>
        </p:txBody>
      </p:sp>
      <p:sp>
        <p:nvSpPr>
          <p:cNvPr id="3" name="Content Placeholder 2">
            <a:extLst>
              <a:ext uri="{FF2B5EF4-FFF2-40B4-BE49-F238E27FC236}">
                <a16:creationId xmlns:a16="http://schemas.microsoft.com/office/drawing/2014/main" id="{16DB73DE-FA30-4542-A357-B30AC3D61B34}"/>
              </a:ext>
            </a:extLst>
          </p:cNvPr>
          <p:cNvSpPr>
            <a:spLocks noGrp="1"/>
          </p:cNvSpPr>
          <p:nvPr>
            <p:ph idx="1"/>
          </p:nvPr>
        </p:nvSpPr>
        <p:spPr/>
        <p:txBody>
          <a:bodyPr>
            <a:normAutofit/>
          </a:bodyPr>
          <a:lstStyle/>
          <a:p>
            <a:r>
              <a:rPr lang="en-US" dirty="0"/>
              <a:t>The primary goal of a power company is to ensure a constant supply of electricity in order to avoid blackouts.</a:t>
            </a:r>
          </a:p>
          <a:p>
            <a:r>
              <a:rPr lang="en-US" dirty="0"/>
              <a:t>Many factors influence load demand, which can be classified into four categories: economic, chronological, meteorological, and random.</a:t>
            </a:r>
          </a:p>
          <a:p>
            <a:r>
              <a:rPr lang="en-US" dirty="0"/>
              <a:t>Depending on the forecasting requirements, different horizons can be considered: short-term load forecasting (STLF &lt; 2-weeks), medium-term load forecasting (MTLF &lt; 3-years), and long-term load forecasting (LTLF &gt; 3-years).</a:t>
            </a:r>
          </a:p>
          <a:p>
            <a:r>
              <a:rPr lang="en-US" dirty="0"/>
              <a:t>The focus of this research study was on short-term load forecasting (STLF).</a:t>
            </a:r>
          </a:p>
        </p:txBody>
      </p:sp>
    </p:spTree>
    <p:extLst>
      <p:ext uri="{BB962C8B-B14F-4D97-AF65-F5344CB8AC3E}">
        <p14:creationId xmlns:p14="http://schemas.microsoft.com/office/powerpoint/2010/main" val="313511388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Toronto Dataset - Discussion</a:t>
            </a:r>
            <a:endParaRPr lang="en-CA" dirty="0"/>
          </a:p>
        </p:txBody>
      </p:sp>
      <p:sp>
        <p:nvSpPr>
          <p:cNvPr id="4" name="Content Placeholder 3">
            <a:extLst>
              <a:ext uri="{FF2B5EF4-FFF2-40B4-BE49-F238E27FC236}">
                <a16:creationId xmlns:a16="http://schemas.microsoft.com/office/drawing/2014/main" id="{E0E5EE10-72C9-4A8B-B830-19691E115BD9}"/>
              </a:ext>
            </a:extLst>
          </p:cNvPr>
          <p:cNvSpPr>
            <a:spLocks noGrp="1"/>
          </p:cNvSpPr>
          <p:nvPr>
            <p:ph idx="1"/>
          </p:nvPr>
        </p:nvSpPr>
        <p:spPr/>
        <p:txBody>
          <a:bodyPr>
            <a:normAutofit fontScale="92500" lnSpcReduction="20000"/>
          </a:bodyPr>
          <a:lstStyle/>
          <a:p>
            <a:r>
              <a:rPr lang="en-US" dirty="0"/>
              <a:t>In the Toronto dataset, the summer months of June through August saw the highest demand for electricity; these were also the months during which forecasters had the most difficulty forecasting. </a:t>
            </a:r>
          </a:p>
          <a:p>
            <a:r>
              <a:rPr lang="en-US" dirty="0"/>
              <a:t>This can be attributed to two factors: first, the increased demand can be attributed to the fact that the summer air in Toronto is typically hot throughout the day, including evenings, necessitating the use of air conditioning by almost everyone.</a:t>
            </a:r>
          </a:p>
          <a:p>
            <a:r>
              <a:rPr lang="en-US" dirty="0"/>
              <a:t>Furthermore, Toronto is a popular tourist destination, and everyone wants to visit during the summer when the weather is nicer. </a:t>
            </a:r>
          </a:p>
          <a:p>
            <a:r>
              <a:rPr lang="en-US" dirty="0"/>
              <a:t>Because demand is most stable in the spring and autumn, forecasters found these seasons to be easier to forecast.</a:t>
            </a:r>
            <a:endParaRPr lang="en-CA" dirty="0"/>
          </a:p>
        </p:txBody>
      </p:sp>
    </p:spTree>
    <p:extLst>
      <p:ext uri="{BB962C8B-B14F-4D97-AF65-F5344CB8AC3E}">
        <p14:creationId xmlns:p14="http://schemas.microsoft.com/office/powerpoint/2010/main" val="288603466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Toronto Dataset - Discussion</a:t>
            </a:r>
            <a:endParaRPr lang="en-CA" dirty="0"/>
          </a:p>
        </p:txBody>
      </p:sp>
      <p:sp>
        <p:nvSpPr>
          <p:cNvPr id="4" name="Content Placeholder 3">
            <a:extLst>
              <a:ext uri="{FF2B5EF4-FFF2-40B4-BE49-F238E27FC236}">
                <a16:creationId xmlns:a16="http://schemas.microsoft.com/office/drawing/2014/main" id="{E0E5EE10-72C9-4A8B-B830-19691E115BD9}"/>
              </a:ext>
            </a:extLst>
          </p:cNvPr>
          <p:cNvSpPr>
            <a:spLocks noGrp="1"/>
          </p:cNvSpPr>
          <p:nvPr>
            <p:ph idx="1"/>
          </p:nvPr>
        </p:nvSpPr>
        <p:spPr/>
        <p:txBody>
          <a:bodyPr>
            <a:normAutofit fontScale="92500" lnSpcReduction="20000"/>
          </a:bodyPr>
          <a:lstStyle/>
          <a:p>
            <a:r>
              <a:rPr lang="en-US" dirty="0"/>
              <a:t>Most forecasters found it easier to forecast quieter times, such as around midnight in the early mornings, than busy times, such as late mornings and afternoons, when everyone is awake and demand for electricity is high. </a:t>
            </a:r>
          </a:p>
          <a:p>
            <a:r>
              <a:rPr lang="en-US" dirty="0"/>
              <a:t>We saw a lot of fluctuation in demand on Mondays, and because almost all of our forecasters used the previous day's demand as a predictor, Mondays and Sundays were the most difficult to predict for most forecasters. </a:t>
            </a:r>
          </a:p>
          <a:p>
            <a:r>
              <a:rPr lang="en-US" dirty="0"/>
              <a:t>Forecasters were more accurate from Tuesday to Friday, during the middle of the week; because these days were more stable and have a high degree of similarity.</a:t>
            </a:r>
          </a:p>
          <a:p>
            <a:r>
              <a:rPr lang="en-US" dirty="0"/>
              <a:t>The CNN forecaster performed the best across all time periods and seasons, with the ANN and LSTM finishing second and third, respectively.</a:t>
            </a:r>
            <a:endParaRPr lang="en-CA" dirty="0"/>
          </a:p>
        </p:txBody>
      </p:sp>
    </p:spTree>
    <p:extLst>
      <p:ext uri="{BB962C8B-B14F-4D97-AF65-F5344CB8AC3E}">
        <p14:creationId xmlns:p14="http://schemas.microsoft.com/office/powerpoint/2010/main" val="40695064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Ottawa Dataset - Hourly</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512767" y="2015734"/>
            <a:ext cx="4542087" cy="3982394"/>
          </a:xfrm>
        </p:spPr>
        <p:txBody>
          <a:bodyPr>
            <a:normAutofit/>
          </a:bodyPr>
          <a:lstStyle/>
          <a:p>
            <a:r>
              <a:rPr lang="en-US" dirty="0"/>
              <a:t>While the CNN had the tightest error distribution and lowest MAPE values for nearly every hour of the day, the SARIMAX outperformed it at 01:00. </a:t>
            </a:r>
          </a:p>
          <a:p>
            <a:r>
              <a:rPr lang="en-US" dirty="0"/>
              <a:t>The ANN comes in second, with the LSTM outperforming it only during the 4:00 hour; the SARIMAX also outperforms the ANN between 01:00 and 04:00 hours.</a:t>
            </a:r>
          </a:p>
          <a:p>
            <a:r>
              <a:rPr lang="en-US" dirty="0"/>
              <a:t>The LSTM comes in third place.</a:t>
            </a:r>
          </a:p>
        </p:txBody>
      </p:sp>
      <p:pic>
        <p:nvPicPr>
          <p:cNvPr id="5" name="Picture 4">
            <a:extLst>
              <a:ext uri="{FF2B5EF4-FFF2-40B4-BE49-F238E27FC236}">
                <a16:creationId xmlns:a16="http://schemas.microsoft.com/office/drawing/2014/main" id="{13F5FC15-B83A-4093-8E9F-264FCB9AF5C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51578" y="2015734"/>
            <a:ext cx="4982777" cy="4037747"/>
          </a:xfrm>
          <a:prstGeom prst="rect">
            <a:avLst/>
          </a:prstGeom>
          <a:noFill/>
          <a:ln>
            <a:noFill/>
          </a:ln>
        </p:spPr>
      </p:pic>
    </p:spTree>
    <p:extLst>
      <p:ext uri="{BB962C8B-B14F-4D97-AF65-F5344CB8AC3E}">
        <p14:creationId xmlns:p14="http://schemas.microsoft.com/office/powerpoint/2010/main" val="5940952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Ottawa Dataset - Daily</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512767" y="2015734"/>
            <a:ext cx="4542087" cy="3982394"/>
          </a:xfrm>
        </p:spPr>
        <p:txBody>
          <a:bodyPr>
            <a:normAutofit fontScale="92500" lnSpcReduction="10000"/>
          </a:bodyPr>
          <a:lstStyle/>
          <a:p>
            <a:r>
              <a:rPr lang="en-US" dirty="0"/>
              <a:t>We can see that Saturdays and Mondays are the most difficult days to forecast for almost all forecasters.</a:t>
            </a:r>
          </a:p>
          <a:p>
            <a:r>
              <a:rPr lang="en-US" dirty="0"/>
              <a:t>The most predictable days were Tuesdays through Fridays.</a:t>
            </a:r>
          </a:p>
          <a:p>
            <a:r>
              <a:rPr lang="en-US" dirty="0"/>
              <a:t>Among all forecasters, the CNN had the lowest MAPE values and the narrowest boxplots. </a:t>
            </a:r>
          </a:p>
          <a:p>
            <a:r>
              <a:rPr lang="en-US" dirty="0"/>
              <a:t>The ANN comes in second, and the LSTM comes in third. The SNF performed the worst overall.</a:t>
            </a:r>
          </a:p>
          <a:p>
            <a:endParaRPr lang="en-US" dirty="0"/>
          </a:p>
        </p:txBody>
      </p:sp>
      <p:pic>
        <p:nvPicPr>
          <p:cNvPr id="3" name="Picture 2">
            <a:extLst>
              <a:ext uri="{FF2B5EF4-FFF2-40B4-BE49-F238E27FC236}">
                <a16:creationId xmlns:a16="http://schemas.microsoft.com/office/drawing/2014/main" id="{ECE89196-9AAB-4FA0-9210-A5CF31B9F868}"/>
              </a:ext>
            </a:extLst>
          </p:cNvPr>
          <p:cNvPicPr>
            <a:picLocks noChangeAspect="1"/>
          </p:cNvPicPr>
          <p:nvPr/>
        </p:nvPicPr>
        <p:blipFill>
          <a:blip r:embed="rId2"/>
          <a:stretch>
            <a:fillRect/>
          </a:stretch>
        </p:blipFill>
        <p:spPr>
          <a:xfrm>
            <a:off x="1451579" y="2015734"/>
            <a:ext cx="4644421" cy="3982393"/>
          </a:xfrm>
          <a:prstGeom prst="rect">
            <a:avLst/>
          </a:prstGeom>
        </p:spPr>
      </p:pic>
    </p:spTree>
    <p:extLst>
      <p:ext uri="{BB962C8B-B14F-4D97-AF65-F5344CB8AC3E}">
        <p14:creationId xmlns:p14="http://schemas.microsoft.com/office/powerpoint/2010/main" val="336793182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Ottawa Dataset - Monthly</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332137" y="2015734"/>
            <a:ext cx="4722717" cy="3982394"/>
          </a:xfrm>
        </p:spPr>
        <p:txBody>
          <a:bodyPr>
            <a:normAutofit fontScale="92500" lnSpcReduction="20000"/>
          </a:bodyPr>
          <a:lstStyle/>
          <a:p>
            <a:r>
              <a:rPr lang="en-US" dirty="0"/>
              <a:t>It is clear that, except for CNN, July was the most difficult month to forecast. </a:t>
            </a:r>
          </a:p>
          <a:p>
            <a:r>
              <a:rPr lang="en-US" dirty="0"/>
              <a:t>CNN determined that July is a relatively easier month to predict, with the worst predictions coming in April and May. </a:t>
            </a:r>
          </a:p>
          <a:p>
            <a:r>
              <a:rPr lang="en-US" dirty="0"/>
              <a:t>Across almost all months, the CNN had the lowest MAPE values and the narrowest error distribution; it is only surpassed in January by the ANN. </a:t>
            </a:r>
          </a:p>
          <a:p>
            <a:r>
              <a:rPr lang="en-US" dirty="0"/>
              <a:t>The ANN is ranked second, having been surpassed by the LSTM in May. The LSTM is ranked third. </a:t>
            </a:r>
          </a:p>
        </p:txBody>
      </p:sp>
      <p:pic>
        <p:nvPicPr>
          <p:cNvPr id="3" name="Picture 2">
            <a:extLst>
              <a:ext uri="{FF2B5EF4-FFF2-40B4-BE49-F238E27FC236}">
                <a16:creationId xmlns:a16="http://schemas.microsoft.com/office/drawing/2014/main" id="{9CEF75CE-B7A0-4812-BADB-844A9F988DED}"/>
              </a:ext>
            </a:extLst>
          </p:cNvPr>
          <p:cNvPicPr>
            <a:picLocks noChangeAspect="1"/>
          </p:cNvPicPr>
          <p:nvPr/>
        </p:nvPicPr>
        <p:blipFill>
          <a:blip r:embed="rId2"/>
          <a:stretch>
            <a:fillRect/>
          </a:stretch>
        </p:blipFill>
        <p:spPr>
          <a:xfrm>
            <a:off x="1451579" y="2015734"/>
            <a:ext cx="4644421" cy="3942597"/>
          </a:xfrm>
          <a:prstGeom prst="rect">
            <a:avLst/>
          </a:prstGeom>
        </p:spPr>
      </p:pic>
    </p:spTree>
    <p:extLst>
      <p:ext uri="{BB962C8B-B14F-4D97-AF65-F5344CB8AC3E}">
        <p14:creationId xmlns:p14="http://schemas.microsoft.com/office/powerpoint/2010/main" val="197835009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Ottawa Dataset - Seasonal</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332137" y="2015734"/>
            <a:ext cx="4722717" cy="3982394"/>
          </a:xfrm>
        </p:spPr>
        <p:txBody>
          <a:bodyPr>
            <a:normAutofit fontScale="85000" lnSpcReduction="10000"/>
          </a:bodyPr>
          <a:lstStyle/>
          <a:p>
            <a:r>
              <a:rPr lang="en-US" sz="1600" dirty="0"/>
              <a:t>CNN and ANN made their most dire predictions in the spring.</a:t>
            </a:r>
          </a:p>
          <a:p>
            <a:r>
              <a:rPr lang="en-US" sz="1600" dirty="0"/>
              <a:t>All other forecasters, including the LSTM, had their worst predictions in the summer.</a:t>
            </a:r>
          </a:p>
          <a:p>
            <a:r>
              <a:rPr lang="en-US" sz="1600" dirty="0"/>
              <a:t>The LSTM and ANN had the easiest time forecasting the winter months. </a:t>
            </a:r>
          </a:p>
          <a:p>
            <a:r>
              <a:rPr lang="en-US" sz="1600" dirty="0"/>
              <a:t>CNN and MLR made their best predictions in the autumn. </a:t>
            </a:r>
          </a:p>
          <a:p>
            <a:r>
              <a:rPr lang="en-US" sz="1600" dirty="0"/>
              <a:t>To facilitate interpretation, all previous observations were made with MAPE values rather than RMSE values. </a:t>
            </a:r>
          </a:p>
          <a:p>
            <a:r>
              <a:rPr lang="en-US" sz="1600" dirty="0"/>
              <a:t>However, CNN had the lowest MAPE and RMSE values across all four seasons. </a:t>
            </a:r>
          </a:p>
          <a:p>
            <a:r>
              <a:rPr lang="en-US" sz="1600" dirty="0"/>
              <a:t>The ANN comes in second, with the LSTM coming in third.</a:t>
            </a:r>
          </a:p>
        </p:txBody>
      </p:sp>
      <p:pic>
        <p:nvPicPr>
          <p:cNvPr id="7" name="Picture 6">
            <a:extLst>
              <a:ext uri="{FF2B5EF4-FFF2-40B4-BE49-F238E27FC236}">
                <a16:creationId xmlns:a16="http://schemas.microsoft.com/office/drawing/2014/main" id="{6703C7BB-45C3-4499-A631-F9FBE0E6D5F2}"/>
              </a:ext>
            </a:extLst>
          </p:cNvPr>
          <p:cNvPicPr>
            <a:picLocks noChangeAspect="1"/>
          </p:cNvPicPr>
          <p:nvPr/>
        </p:nvPicPr>
        <p:blipFill rotWithShape="1">
          <a:blip r:embed="rId2"/>
          <a:srcRect l="12760" r="13924" b="8658"/>
          <a:stretch/>
        </p:blipFill>
        <p:spPr>
          <a:xfrm>
            <a:off x="1451579" y="2015734"/>
            <a:ext cx="4802728" cy="3982394"/>
          </a:xfrm>
          <a:prstGeom prst="rect">
            <a:avLst/>
          </a:prstGeom>
        </p:spPr>
      </p:pic>
    </p:spTree>
    <p:extLst>
      <p:ext uri="{BB962C8B-B14F-4D97-AF65-F5344CB8AC3E}">
        <p14:creationId xmlns:p14="http://schemas.microsoft.com/office/powerpoint/2010/main" val="213921120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Ottawa Dataset - Discussion</a:t>
            </a:r>
            <a:endParaRPr lang="en-CA" dirty="0"/>
          </a:p>
        </p:txBody>
      </p:sp>
      <p:sp>
        <p:nvSpPr>
          <p:cNvPr id="4" name="Content Placeholder 3">
            <a:extLst>
              <a:ext uri="{FF2B5EF4-FFF2-40B4-BE49-F238E27FC236}">
                <a16:creationId xmlns:a16="http://schemas.microsoft.com/office/drawing/2014/main" id="{E0E5EE10-72C9-4A8B-B830-19691E115BD9}"/>
              </a:ext>
            </a:extLst>
          </p:cNvPr>
          <p:cNvSpPr>
            <a:spLocks noGrp="1"/>
          </p:cNvSpPr>
          <p:nvPr>
            <p:ph idx="1"/>
          </p:nvPr>
        </p:nvSpPr>
        <p:spPr/>
        <p:txBody>
          <a:bodyPr>
            <a:normAutofit/>
          </a:bodyPr>
          <a:lstStyle/>
          <a:p>
            <a:r>
              <a:rPr lang="en-US" dirty="0"/>
              <a:t>The Ottawa dataset is like the Toronto dataset, but there are a few key differences. The months with the highest average demand were January, February, July, and December. </a:t>
            </a:r>
          </a:p>
          <a:p>
            <a:r>
              <a:rPr lang="en-US" dirty="0"/>
              <a:t>Except for CNN, July proved to be the most difficult month to forecast. CNN ranked July as the third most difficult month, trailing only April and May. </a:t>
            </a:r>
          </a:p>
          <a:p>
            <a:r>
              <a:rPr lang="en-US" dirty="0"/>
              <a:t>Spring was the most difficult season to forecast for the ANN and CNN, with summer coming in second. </a:t>
            </a:r>
          </a:p>
          <a:p>
            <a:r>
              <a:rPr lang="en-US" dirty="0"/>
              <a:t>Most forecasters, including the LSTM, found summer to be the most difficult season to forecast. Winter was the most predictable season for the LSTM and the ANN.</a:t>
            </a:r>
          </a:p>
          <a:p>
            <a:endParaRPr lang="en-CA" dirty="0"/>
          </a:p>
        </p:txBody>
      </p:sp>
    </p:spTree>
    <p:extLst>
      <p:ext uri="{BB962C8B-B14F-4D97-AF65-F5344CB8AC3E}">
        <p14:creationId xmlns:p14="http://schemas.microsoft.com/office/powerpoint/2010/main" val="394087192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Ottawa Dataset - Discussion</a:t>
            </a:r>
            <a:endParaRPr lang="en-CA" dirty="0"/>
          </a:p>
        </p:txBody>
      </p:sp>
      <p:sp>
        <p:nvSpPr>
          <p:cNvPr id="4" name="Content Placeholder 3">
            <a:extLst>
              <a:ext uri="{FF2B5EF4-FFF2-40B4-BE49-F238E27FC236}">
                <a16:creationId xmlns:a16="http://schemas.microsoft.com/office/drawing/2014/main" id="{E0E5EE10-72C9-4A8B-B830-19691E115BD9}"/>
              </a:ext>
            </a:extLst>
          </p:cNvPr>
          <p:cNvSpPr>
            <a:spLocks noGrp="1"/>
          </p:cNvSpPr>
          <p:nvPr>
            <p:ph idx="1"/>
          </p:nvPr>
        </p:nvSpPr>
        <p:spPr>
          <a:xfrm>
            <a:off x="1451579" y="2015732"/>
            <a:ext cx="9603275" cy="3697171"/>
          </a:xfrm>
        </p:spPr>
        <p:txBody>
          <a:bodyPr>
            <a:normAutofit fontScale="92500" lnSpcReduction="20000"/>
          </a:bodyPr>
          <a:lstStyle/>
          <a:p>
            <a:r>
              <a:rPr lang="en-US" dirty="0"/>
              <a:t>Most forecasters made their worst predictions between 11:00 and 16:00, when most people are awake and using electricity or working.</a:t>
            </a:r>
          </a:p>
          <a:p>
            <a:r>
              <a:rPr lang="en-US" dirty="0"/>
              <a:t>Mondays and Saturdays were the most difficult days to forecast. </a:t>
            </a:r>
          </a:p>
          <a:p>
            <a:r>
              <a:rPr lang="en-US" dirty="0"/>
              <a:t>This is like what we saw in the Toronto section because almost all our forecasters used the previous day's demand as a predictor, and Monday demand differs from Sunday demand, as does Saturday demand from Friday demand. </a:t>
            </a:r>
          </a:p>
          <a:p>
            <a:r>
              <a:rPr lang="en-US" dirty="0"/>
              <a:t>Forecasters also had a difficult time predicting Sundays, but Mondays and Saturdays were the most difficult. </a:t>
            </a:r>
          </a:p>
          <a:p>
            <a:r>
              <a:rPr lang="en-US" dirty="0"/>
              <a:t>The CNN forecaster performed the best across all time periods and seasons, with the ANN and LSTM forecasters coming in second and third place, respectively. </a:t>
            </a:r>
            <a:endParaRPr lang="en-CA" dirty="0"/>
          </a:p>
        </p:txBody>
      </p:sp>
    </p:spTree>
    <p:extLst>
      <p:ext uri="{BB962C8B-B14F-4D97-AF65-F5344CB8AC3E}">
        <p14:creationId xmlns:p14="http://schemas.microsoft.com/office/powerpoint/2010/main" val="321213078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Saint John Dataset - Hourly</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233021" y="2015733"/>
            <a:ext cx="4821834" cy="4037747"/>
          </a:xfrm>
        </p:spPr>
        <p:txBody>
          <a:bodyPr>
            <a:normAutofit fontScale="92500"/>
          </a:bodyPr>
          <a:lstStyle/>
          <a:p>
            <a:r>
              <a:rPr lang="en-US" dirty="0"/>
              <a:t>The average peak demand occurs between 10:00 and 13:00, with a second peak around 19:00.</a:t>
            </a:r>
          </a:p>
          <a:p>
            <a:r>
              <a:rPr lang="en-US" dirty="0"/>
              <a:t>Except for the SNF and SARIMAX, all forecasters had their worst predictions around 9:00.</a:t>
            </a:r>
          </a:p>
          <a:p>
            <a:r>
              <a:rPr lang="en-US" dirty="0"/>
              <a:t>The SARIMAX forecaster made the most accurate predictions between 1:00 and 6:00.</a:t>
            </a:r>
          </a:p>
          <a:p>
            <a:r>
              <a:rPr lang="en-US" dirty="0"/>
              <a:t>CNN performed best between 7:00 and 24:00, as well as during the day's peak hours. </a:t>
            </a:r>
          </a:p>
        </p:txBody>
      </p:sp>
      <p:pic>
        <p:nvPicPr>
          <p:cNvPr id="6" name="Picture 5">
            <a:extLst>
              <a:ext uri="{FF2B5EF4-FFF2-40B4-BE49-F238E27FC236}">
                <a16:creationId xmlns:a16="http://schemas.microsoft.com/office/drawing/2014/main" id="{CE0664F0-6CF8-4F1A-A0CD-292E3E275FA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51579" y="2015734"/>
            <a:ext cx="4644421" cy="4038627"/>
          </a:xfrm>
          <a:prstGeom prst="rect">
            <a:avLst/>
          </a:prstGeom>
          <a:noFill/>
          <a:ln>
            <a:noFill/>
          </a:ln>
        </p:spPr>
      </p:pic>
    </p:spTree>
    <p:extLst>
      <p:ext uri="{BB962C8B-B14F-4D97-AF65-F5344CB8AC3E}">
        <p14:creationId xmlns:p14="http://schemas.microsoft.com/office/powerpoint/2010/main" val="4475633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Saint John Dataset - Daily</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216243" y="2015734"/>
            <a:ext cx="4838612" cy="3982394"/>
          </a:xfrm>
        </p:spPr>
        <p:txBody>
          <a:bodyPr>
            <a:normAutofit fontScale="92500" lnSpcReduction="10000"/>
          </a:bodyPr>
          <a:lstStyle/>
          <a:p>
            <a:r>
              <a:rPr lang="en-US" dirty="0"/>
              <a:t>We can see that the forecasters had the most difficulty predicting Mondays and Saturdays. </a:t>
            </a:r>
          </a:p>
          <a:p>
            <a:r>
              <a:rPr lang="en-US" dirty="0"/>
              <a:t>The most predictable days were Wednesdays and Thursdays.</a:t>
            </a:r>
          </a:p>
          <a:p>
            <a:r>
              <a:rPr lang="en-US" dirty="0"/>
              <a:t>The CNN provided the best predictions on all seven days of the week. </a:t>
            </a:r>
          </a:p>
          <a:p>
            <a:r>
              <a:rPr lang="en-US" dirty="0"/>
              <a:t>The ANN is second, with the LSTM outperforming it only on Fridays, and the LSTM is third, with the SARIMAX outperforming it only on Thursdays. </a:t>
            </a:r>
          </a:p>
        </p:txBody>
      </p:sp>
      <p:pic>
        <p:nvPicPr>
          <p:cNvPr id="4" name="Picture 3">
            <a:extLst>
              <a:ext uri="{FF2B5EF4-FFF2-40B4-BE49-F238E27FC236}">
                <a16:creationId xmlns:a16="http://schemas.microsoft.com/office/drawing/2014/main" id="{684E1CAE-E3B7-40CE-87FC-3B8B3BE7AD04}"/>
              </a:ext>
            </a:extLst>
          </p:cNvPr>
          <p:cNvPicPr>
            <a:picLocks noChangeAspect="1"/>
          </p:cNvPicPr>
          <p:nvPr/>
        </p:nvPicPr>
        <p:blipFill>
          <a:blip r:embed="rId2"/>
          <a:stretch>
            <a:fillRect/>
          </a:stretch>
        </p:blipFill>
        <p:spPr>
          <a:xfrm>
            <a:off x="1451579" y="2015734"/>
            <a:ext cx="4660535" cy="4037747"/>
          </a:xfrm>
          <a:prstGeom prst="rect">
            <a:avLst/>
          </a:prstGeom>
        </p:spPr>
      </p:pic>
    </p:spTree>
    <p:extLst>
      <p:ext uri="{BB962C8B-B14F-4D97-AF65-F5344CB8AC3E}">
        <p14:creationId xmlns:p14="http://schemas.microsoft.com/office/powerpoint/2010/main" val="111898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Benchmark – Seasonal Naïve Forecaster (SNF)</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lnSpcReduction="10000"/>
          </a:bodyPr>
          <a:lstStyle/>
          <a:p>
            <a:r>
              <a:rPr lang="en-US" dirty="0"/>
              <a:t>SNF is commonly used as a starting point for developing more sophisticated forecasters, and it is mathematically represented as:</a:t>
            </a:r>
          </a:p>
          <a:p>
            <a:pPr marL="0" indent="0">
              <a:buNone/>
            </a:pPr>
            <a:endParaRPr lang="en-US" dirty="0"/>
          </a:p>
          <a:p>
            <a:r>
              <a:rPr lang="en-US" dirty="0"/>
              <a:t>By taking seasonal trends into account, the SNF improves on the naive forecaster.</a:t>
            </a:r>
          </a:p>
          <a:p>
            <a:r>
              <a:rPr lang="en-US" dirty="0"/>
              <a:t>The naive formula forecasts based on the most recent observed value, whereas the SNF formula forecasts based on the previous season's value.</a:t>
            </a:r>
          </a:p>
          <a:p>
            <a:r>
              <a:rPr lang="en-US" dirty="0"/>
              <a:t>When SNF outperforms a more complex forecasting model, then the complex model adds no value.</a:t>
            </a:r>
          </a:p>
          <a:p>
            <a:endParaRPr lang="en-US" dirty="0"/>
          </a:p>
          <a:p>
            <a:endParaRPr lang="en-CA" dirty="0"/>
          </a:p>
        </p:txBody>
      </p:sp>
      <p:graphicFrame>
        <p:nvGraphicFramePr>
          <p:cNvPr id="6" name="Object 5">
            <a:extLst>
              <a:ext uri="{FF2B5EF4-FFF2-40B4-BE49-F238E27FC236}">
                <a16:creationId xmlns:a16="http://schemas.microsoft.com/office/drawing/2014/main" id="{2CAFBAF6-7CDA-472A-B1CE-93536B807219}"/>
              </a:ext>
            </a:extLst>
          </p:cNvPr>
          <p:cNvGraphicFramePr>
            <a:graphicFrameLocks noChangeAspect="1"/>
          </p:cNvGraphicFramePr>
          <p:nvPr>
            <p:extLst>
              <p:ext uri="{D42A27DB-BD31-4B8C-83A1-F6EECF244321}">
                <p14:modId xmlns:p14="http://schemas.microsoft.com/office/powerpoint/2010/main" val="2431237260"/>
              </p:ext>
            </p:extLst>
          </p:nvPr>
        </p:nvGraphicFramePr>
        <p:xfrm>
          <a:off x="5580052" y="2712367"/>
          <a:ext cx="1031896" cy="450282"/>
        </p:xfrm>
        <a:graphic>
          <a:graphicData uri="http://schemas.openxmlformats.org/presentationml/2006/ole">
            <mc:AlternateContent xmlns:mc="http://schemas.openxmlformats.org/markup-compatibility/2006">
              <mc:Choice xmlns:v="urn:schemas-microsoft-com:vml" Requires="v">
                <p:oleObj spid="_x0000_s9223" name="Equation" r:id="rId3" imgW="524542" imgH="228429" progId="Equation.DSMT4">
                  <p:embed/>
                </p:oleObj>
              </mc:Choice>
              <mc:Fallback>
                <p:oleObj name="Equation" r:id="rId3" imgW="524542" imgH="228429" progId="Equation.DSMT4">
                  <p:embed/>
                  <p:pic>
                    <p:nvPicPr>
                      <p:cNvPr id="0" name=""/>
                      <p:cNvPicPr/>
                      <p:nvPr/>
                    </p:nvPicPr>
                    <p:blipFill>
                      <a:blip r:embed="rId4"/>
                      <a:stretch>
                        <a:fillRect/>
                      </a:stretch>
                    </p:blipFill>
                    <p:spPr>
                      <a:xfrm>
                        <a:off x="5580052" y="2712367"/>
                        <a:ext cx="1031896" cy="450282"/>
                      </a:xfrm>
                      <a:prstGeom prst="rect">
                        <a:avLst/>
                      </a:prstGeom>
                    </p:spPr>
                  </p:pic>
                </p:oleObj>
              </mc:Fallback>
            </mc:AlternateContent>
          </a:graphicData>
        </a:graphic>
      </p:graphicFrame>
    </p:spTree>
    <p:extLst>
      <p:ext uri="{BB962C8B-B14F-4D97-AF65-F5344CB8AC3E}">
        <p14:creationId xmlns:p14="http://schemas.microsoft.com/office/powerpoint/2010/main" val="416388844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Saint John Dataset - Monthly</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332137" y="2015734"/>
            <a:ext cx="4722717" cy="3982394"/>
          </a:xfrm>
        </p:spPr>
        <p:txBody>
          <a:bodyPr>
            <a:normAutofit/>
          </a:bodyPr>
          <a:lstStyle/>
          <a:p>
            <a:r>
              <a:rPr lang="en-US" dirty="0"/>
              <a:t>The city of Saint John experiences its highest demand during the winter months</a:t>
            </a:r>
          </a:p>
          <a:p>
            <a:r>
              <a:rPr lang="en-US" dirty="0"/>
              <a:t>Most forecasters made their worst predictions in December. </a:t>
            </a:r>
          </a:p>
          <a:p>
            <a:r>
              <a:rPr lang="en-US" dirty="0"/>
              <a:t>The SARIMAX forecaster produced the most accurate forecasts in January, November, and December</a:t>
            </a:r>
          </a:p>
          <a:p>
            <a:r>
              <a:rPr lang="en-US" dirty="0"/>
              <a:t>CNN's predictions for the rest of the year were the most accurate.</a:t>
            </a:r>
          </a:p>
        </p:txBody>
      </p:sp>
      <p:pic>
        <p:nvPicPr>
          <p:cNvPr id="5" name="Picture 4">
            <a:extLst>
              <a:ext uri="{FF2B5EF4-FFF2-40B4-BE49-F238E27FC236}">
                <a16:creationId xmlns:a16="http://schemas.microsoft.com/office/drawing/2014/main" id="{0CA540E3-7F83-4E16-9DCB-13080E15F259}"/>
              </a:ext>
            </a:extLst>
          </p:cNvPr>
          <p:cNvPicPr>
            <a:picLocks noChangeAspect="1"/>
          </p:cNvPicPr>
          <p:nvPr/>
        </p:nvPicPr>
        <p:blipFill rotWithShape="1">
          <a:blip r:embed="rId2">
            <a:extLst>
              <a:ext uri="{28A0092B-C50C-407E-A947-70E740481C1C}">
                <a14:useLocalDpi xmlns:a14="http://schemas.microsoft.com/office/drawing/2010/main" val="0"/>
              </a:ext>
            </a:extLst>
          </a:blip>
          <a:srcRect l="5546" r="6977"/>
          <a:stretch/>
        </p:blipFill>
        <p:spPr bwMode="auto">
          <a:xfrm>
            <a:off x="1451579" y="2015734"/>
            <a:ext cx="4644421" cy="397883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2417634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Saint John Dataset - Monthly</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332137" y="2015734"/>
            <a:ext cx="4722717" cy="3982394"/>
          </a:xfrm>
        </p:spPr>
        <p:txBody>
          <a:bodyPr>
            <a:normAutofit/>
          </a:bodyPr>
          <a:lstStyle/>
          <a:p>
            <a:r>
              <a:rPr lang="en-US" dirty="0"/>
              <a:t>Because the ANN and LSTM are inextricably linked, determining which produces more accurate predictions is difficult.</a:t>
            </a:r>
          </a:p>
          <a:p>
            <a:r>
              <a:rPr lang="en-US" dirty="0"/>
              <a:t>The most error-prone months for the SNF were January to May and October to December.</a:t>
            </a:r>
          </a:p>
          <a:p>
            <a:endParaRPr lang="en-US" dirty="0"/>
          </a:p>
        </p:txBody>
      </p:sp>
      <p:pic>
        <p:nvPicPr>
          <p:cNvPr id="6" name="Picture 5">
            <a:extLst>
              <a:ext uri="{FF2B5EF4-FFF2-40B4-BE49-F238E27FC236}">
                <a16:creationId xmlns:a16="http://schemas.microsoft.com/office/drawing/2014/main" id="{5197C1FB-7C5B-426E-9F23-AD3FCF4B38E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51579" y="2015735"/>
            <a:ext cx="4660805" cy="4037746"/>
          </a:xfrm>
          <a:prstGeom prst="rect">
            <a:avLst/>
          </a:prstGeom>
          <a:noFill/>
          <a:ln>
            <a:noFill/>
          </a:ln>
        </p:spPr>
      </p:pic>
    </p:spTree>
    <p:extLst>
      <p:ext uri="{BB962C8B-B14F-4D97-AF65-F5344CB8AC3E}">
        <p14:creationId xmlns:p14="http://schemas.microsoft.com/office/powerpoint/2010/main" val="29959792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Saint John Dataset - Monthly</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332137" y="2015734"/>
            <a:ext cx="4722717" cy="3982394"/>
          </a:xfrm>
        </p:spPr>
        <p:txBody>
          <a:bodyPr>
            <a:normAutofit fontScale="92500" lnSpcReduction="20000"/>
          </a:bodyPr>
          <a:lstStyle/>
          <a:p>
            <a:r>
              <a:rPr lang="en-US" dirty="0"/>
              <a:t>Each forecaster has a similar performance to the others, with one outperforming the others one month and the others the next.</a:t>
            </a:r>
          </a:p>
          <a:p>
            <a:r>
              <a:rPr lang="en-US" dirty="0"/>
              <a:t>SARIMAX performed better during the winter months but less well during the rest of the year. </a:t>
            </a:r>
          </a:p>
          <a:p>
            <a:r>
              <a:rPr lang="en-US" dirty="0"/>
              <a:t>Although, CNN had the most accurate predictions for the remaining nine months of the year, it cannot be declared the winner because SARIMAX's best months coincided with the months with the highest demand. </a:t>
            </a:r>
          </a:p>
        </p:txBody>
      </p:sp>
      <p:pic>
        <p:nvPicPr>
          <p:cNvPr id="5" name="Picture 4">
            <a:extLst>
              <a:ext uri="{FF2B5EF4-FFF2-40B4-BE49-F238E27FC236}">
                <a16:creationId xmlns:a16="http://schemas.microsoft.com/office/drawing/2014/main" id="{0CA540E3-7F83-4E16-9DCB-13080E15F259}"/>
              </a:ext>
            </a:extLst>
          </p:cNvPr>
          <p:cNvPicPr>
            <a:picLocks noChangeAspect="1"/>
          </p:cNvPicPr>
          <p:nvPr/>
        </p:nvPicPr>
        <p:blipFill rotWithShape="1">
          <a:blip r:embed="rId2">
            <a:extLst>
              <a:ext uri="{28A0092B-C50C-407E-A947-70E740481C1C}">
                <a14:useLocalDpi xmlns:a14="http://schemas.microsoft.com/office/drawing/2010/main" val="0"/>
              </a:ext>
            </a:extLst>
          </a:blip>
          <a:srcRect l="5546" r="6977"/>
          <a:stretch/>
        </p:blipFill>
        <p:spPr bwMode="auto">
          <a:xfrm>
            <a:off x="1451579" y="2015734"/>
            <a:ext cx="4644421" cy="397883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4729231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Saint John Dataset - Seasonal</a:t>
            </a:r>
            <a:endParaRPr lang="en-CA" dirty="0"/>
          </a:p>
        </p:txBody>
      </p:sp>
      <p:sp>
        <p:nvSpPr>
          <p:cNvPr id="10" name="Content Placeholder 7">
            <a:extLst>
              <a:ext uri="{FF2B5EF4-FFF2-40B4-BE49-F238E27FC236}">
                <a16:creationId xmlns:a16="http://schemas.microsoft.com/office/drawing/2014/main" id="{D593112B-DDAC-4F26-93F3-8CF1A9025BDB}"/>
              </a:ext>
            </a:extLst>
          </p:cNvPr>
          <p:cNvSpPr>
            <a:spLocks noGrp="1"/>
          </p:cNvSpPr>
          <p:nvPr>
            <p:ph idx="1"/>
          </p:nvPr>
        </p:nvSpPr>
        <p:spPr>
          <a:xfrm>
            <a:off x="6332137" y="2015734"/>
            <a:ext cx="4722717" cy="3982394"/>
          </a:xfrm>
        </p:spPr>
        <p:txBody>
          <a:bodyPr>
            <a:normAutofit lnSpcReduction="10000"/>
          </a:bodyPr>
          <a:lstStyle/>
          <a:p>
            <a:r>
              <a:rPr lang="en-US" dirty="0"/>
              <a:t>Except for SNF, all forecasters had their worst predictions in the winter.</a:t>
            </a:r>
          </a:p>
          <a:p>
            <a:r>
              <a:rPr lang="en-US" dirty="0"/>
              <a:t>SNF had its worst predictions in the spring.</a:t>
            </a:r>
          </a:p>
          <a:p>
            <a:r>
              <a:rPr lang="en-US" dirty="0"/>
              <a:t>Summer was the most predictable season for forecasters because demand was more stable. </a:t>
            </a:r>
          </a:p>
          <a:p>
            <a:r>
              <a:rPr lang="en-US" dirty="0"/>
              <a:t>CNN performed the best overall across all four seasons, while SNF performed the worst.</a:t>
            </a:r>
          </a:p>
        </p:txBody>
      </p:sp>
      <p:pic>
        <p:nvPicPr>
          <p:cNvPr id="5" name="Picture 4">
            <a:extLst>
              <a:ext uri="{FF2B5EF4-FFF2-40B4-BE49-F238E27FC236}">
                <a16:creationId xmlns:a16="http://schemas.microsoft.com/office/drawing/2014/main" id="{D8B2A4D2-06B4-43C9-AA70-585D64701C9C}"/>
              </a:ext>
            </a:extLst>
          </p:cNvPr>
          <p:cNvPicPr>
            <a:picLocks noChangeAspect="1"/>
          </p:cNvPicPr>
          <p:nvPr/>
        </p:nvPicPr>
        <p:blipFill rotWithShape="1">
          <a:blip r:embed="rId2"/>
          <a:srcRect l="14331" r="14063" b="8888"/>
          <a:stretch/>
        </p:blipFill>
        <p:spPr>
          <a:xfrm>
            <a:off x="1451578" y="2015734"/>
            <a:ext cx="4644421" cy="3933159"/>
          </a:xfrm>
          <a:prstGeom prst="rect">
            <a:avLst/>
          </a:prstGeom>
        </p:spPr>
      </p:pic>
    </p:spTree>
    <p:extLst>
      <p:ext uri="{BB962C8B-B14F-4D97-AF65-F5344CB8AC3E}">
        <p14:creationId xmlns:p14="http://schemas.microsoft.com/office/powerpoint/2010/main" val="345581075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Saint John Dataset - Discussion</a:t>
            </a:r>
            <a:endParaRPr lang="en-CA" dirty="0"/>
          </a:p>
        </p:txBody>
      </p:sp>
      <p:sp>
        <p:nvSpPr>
          <p:cNvPr id="4" name="Content Placeholder 3">
            <a:extLst>
              <a:ext uri="{FF2B5EF4-FFF2-40B4-BE49-F238E27FC236}">
                <a16:creationId xmlns:a16="http://schemas.microsoft.com/office/drawing/2014/main" id="{E0E5EE10-72C9-4A8B-B830-19691E115BD9}"/>
              </a:ext>
            </a:extLst>
          </p:cNvPr>
          <p:cNvSpPr>
            <a:spLocks noGrp="1"/>
          </p:cNvSpPr>
          <p:nvPr>
            <p:ph idx="1"/>
          </p:nvPr>
        </p:nvSpPr>
        <p:spPr/>
        <p:txBody>
          <a:bodyPr>
            <a:normAutofit fontScale="92500" lnSpcReduction="10000"/>
          </a:bodyPr>
          <a:lstStyle/>
          <a:p>
            <a:r>
              <a:rPr lang="en-US" dirty="0"/>
              <a:t>The Saint John dataset differs significantly from the datasets in Toronto and Ottawa.</a:t>
            </a:r>
          </a:p>
          <a:p>
            <a:r>
              <a:rPr lang="en-US" dirty="0"/>
              <a:t>The Saint John dataset has the highest load demand during the winter months when temperatures are at their lowest, while demand is relatively lower during the remaining months of the year.</a:t>
            </a:r>
          </a:p>
          <a:p>
            <a:r>
              <a:rPr lang="en-US" dirty="0"/>
              <a:t>As a result, most forecasters found the winter months to be the most difficult to predict, while the summer months were the easiest.</a:t>
            </a:r>
          </a:p>
          <a:p>
            <a:r>
              <a:rPr lang="en-US" dirty="0"/>
              <a:t>The SARIMAX forecaster was the most accurate in some of the winter months, but it was not very accurate in the remaining months of the year, whereas the CNN forecaster was the most accurate. </a:t>
            </a:r>
            <a:endParaRPr lang="en-CA" dirty="0"/>
          </a:p>
        </p:txBody>
      </p:sp>
    </p:spTree>
    <p:extLst>
      <p:ext uri="{BB962C8B-B14F-4D97-AF65-F5344CB8AC3E}">
        <p14:creationId xmlns:p14="http://schemas.microsoft.com/office/powerpoint/2010/main" val="240768535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Saint John Dataset - Discussion</a:t>
            </a:r>
            <a:endParaRPr lang="en-CA" dirty="0"/>
          </a:p>
        </p:txBody>
      </p:sp>
      <p:sp>
        <p:nvSpPr>
          <p:cNvPr id="4" name="Content Placeholder 3">
            <a:extLst>
              <a:ext uri="{FF2B5EF4-FFF2-40B4-BE49-F238E27FC236}">
                <a16:creationId xmlns:a16="http://schemas.microsoft.com/office/drawing/2014/main" id="{E0E5EE10-72C9-4A8B-B830-19691E115BD9}"/>
              </a:ext>
            </a:extLst>
          </p:cNvPr>
          <p:cNvSpPr>
            <a:spLocks noGrp="1"/>
          </p:cNvSpPr>
          <p:nvPr>
            <p:ph idx="1"/>
          </p:nvPr>
        </p:nvSpPr>
        <p:spPr/>
        <p:txBody>
          <a:bodyPr>
            <a:normAutofit fontScale="92500" lnSpcReduction="10000"/>
          </a:bodyPr>
          <a:lstStyle/>
          <a:p>
            <a:r>
              <a:rPr lang="en-US" dirty="0"/>
              <a:t>One possible explanation for the SARIMAX forecaster's performance is that the Saint John test dataset is highly affected by weather conditions, particularly during the winter.</a:t>
            </a:r>
          </a:p>
          <a:p>
            <a:r>
              <a:rPr lang="en-US" dirty="0"/>
              <a:t>And the only exogenous variable that the SARIMAX forecaster uses are temperature lag values from the previous 28 days as well as the 24-hour temperatures values for the day we are predicting.</a:t>
            </a:r>
          </a:p>
          <a:p>
            <a:r>
              <a:rPr lang="en-US" dirty="0"/>
              <a:t>Mondays and Saturdays were the most difficult days to forecast for the same reasons as the Ottawa and Toronto datasets. </a:t>
            </a:r>
          </a:p>
          <a:p>
            <a:r>
              <a:rPr lang="en-US" dirty="0"/>
              <a:t>The CNN performed the best overall across all days of the week, followed by the ANN and LSTM.</a:t>
            </a:r>
            <a:endParaRPr lang="en-CA" dirty="0"/>
          </a:p>
        </p:txBody>
      </p:sp>
    </p:spTree>
    <p:extLst>
      <p:ext uri="{BB962C8B-B14F-4D97-AF65-F5344CB8AC3E}">
        <p14:creationId xmlns:p14="http://schemas.microsoft.com/office/powerpoint/2010/main" val="125129067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A793F-1D52-4B60-94E3-83FEF6DD0140}"/>
              </a:ext>
            </a:extLst>
          </p:cNvPr>
          <p:cNvSpPr>
            <a:spLocks noGrp="1"/>
          </p:cNvSpPr>
          <p:nvPr>
            <p:ph type="title"/>
          </p:nvPr>
        </p:nvSpPr>
        <p:spPr>
          <a:xfrm>
            <a:off x="1451579" y="804519"/>
            <a:ext cx="9603275" cy="1049235"/>
          </a:xfrm>
        </p:spPr>
        <p:txBody>
          <a:bodyPr>
            <a:normAutofit/>
          </a:bodyPr>
          <a:lstStyle/>
          <a:p>
            <a:r>
              <a:rPr lang="en-US" cap="none" dirty="0"/>
              <a:t>Comprehensive Evaluation – Saint John Dataset - Discussion</a:t>
            </a:r>
            <a:endParaRPr lang="en-CA" dirty="0"/>
          </a:p>
        </p:txBody>
      </p:sp>
      <p:sp>
        <p:nvSpPr>
          <p:cNvPr id="4" name="Content Placeholder 3">
            <a:extLst>
              <a:ext uri="{FF2B5EF4-FFF2-40B4-BE49-F238E27FC236}">
                <a16:creationId xmlns:a16="http://schemas.microsoft.com/office/drawing/2014/main" id="{E0E5EE10-72C9-4A8B-B830-19691E115BD9}"/>
              </a:ext>
            </a:extLst>
          </p:cNvPr>
          <p:cNvSpPr>
            <a:spLocks noGrp="1"/>
          </p:cNvSpPr>
          <p:nvPr>
            <p:ph idx="1"/>
          </p:nvPr>
        </p:nvSpPr>
        <p:spPr/>
        <p:txBody>
          <a:bodyPr>
            <a:normAutofit/>
          </a:bodyPr>
          <a:lstStyle/>
          <a:p>
            <a:r>
              <a:rPr lang="en-US" dirty="0"/>
              <a:t>The peak period for demand in Saint John is between 10:00 and 13:00. Most forecasters struggled to forecast around 9:00. </a:t>
            </a:r>
          </a:p>
          <a:p>
            <a:r>
              <a:rPr lang="en-US" dirty="0"/>
              <a:t>The SARIMAX forecaster was the most accurate between 1:00 and 6:00, but CNN was the most accurate throughout the rest of the day, including the peak hours.</a:t>
            </a:r>
          </a:p>
          <a:p>
            <a:endParaRPr lang="en-US" dirty="0"/>
          </a:p>
          <a:p>
            <a:endParaRPr lang="en-CA" dirty="0"/>
          </a:p>
        </p:txBody>
      </p:sp>
    </p:spTree>
    <p:extLst>
      <p:ext uri="{BB962C8B-B14F-4D97-AF65-F5344CB8AC3E}">
        <p14:creationId xmlns:p14="http://schemas.microsoft.com/office/powerpoint/2010/main" val="162441354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Summary</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p:txBody>
          <a:bodyPr>
            <a:normAutofit/>
          </a:bodyPr>
          <a:lstStyle/>
          <a:p>
            <a:r>
              <a:rPr lang="en-US" dirty="0"/>
              <a:t>This research study's purpose and objectives have been fully met.</a:t>
            </a:r>
          </a:p>
          <a:p>
            <a:r>
              <a:rPr lang="en-US" dirty="0"/>
              <a:t>Using three different datasets, we compared four benchmark forecasters to two deep learning techniques, CNN and LSTM, with the goal of determining overall performance in forecasting regular load and daily peaks.</a:t>
            </a:r>
          </a:p>
          <a:p>
            <a:r>
              <a:rPr lang="en-US" dirty="0"/>
              <a:t>In terms of overall accuracy, CNN, LSTM, and ANN were the most accurate forecasters.</a:t>
            </a:r>
          </a:p>
          <a:p>
            <a:r>
              <a:rPr lang="en-US" dirty="0"/>
              <a:t> The performance of all forecasters was then examined on an hourly, daily, monthly, and seasonal basis across all test datasets.</a:t>
            </a:r>
          </a:p>
          <a:p>
            <a:endParaRPr lang="en-US" dirty="0"/>
          </a:p>
        </p:txBody>
      </p:sp>
    </p:spTree>
    <p:extLst>
      <p:ext uri="{BB962C8B-B14F-4D97-AF65-F5344CB8AC3E}">
        <p14:creationId xmlns:p14="http://schemas.microsoft.com/office/powerpoint/2010/main" val="311722938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Summary</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p:txBody>
          <a:bodyPr>
            <a:normAutofit fontScale="92500" lnSpcReduction="10000"/>
          </a:bodyPr>
          <a:lstStyle/>
          <a:p>
            <a:r>
              <a:rPr lang="en-US" dirty="0"/>
              <a:t>CNN, ANN, and LSTM were the top forecasters across all time periods and seasons in the Toronto and Ottawa datasets.</a:t>
            </a:r>
          </a:p>
          <a:p>
            <a:r>
              <a:rPr lang="en-US" dirty="0"/>
              <a:t>However, in the Saint John dataset, the SARIMAX forecaster outperformed them in January, November, and December, but the SARIMAX forecaster was not as accurate for the rest of the year.</a:t>
            </a:r>
          </a:p>
          <a:p>
            <a:r>
              <a:rPr lang="en-US" dirty="0"/>
              <a:t>The SNF had the worst overall performance across all periods and seasons, which is to be expected given that load demand is generally not stable week to week.</a:t>
            </a:r>
          </a:p>
          <a:p>
            <a:r>
              <a:rPr lang="en-US" dirty="0"/>
              <a:t>Mondays, Saturdays, and Sundays were difficult to predict for all forecasters, but the middle of the week was easier to predict because demand was more stable. </a:t>
            </a:r>
          </a:p>
        </p:txBody>
      </p:sp>
    </p:spTree>
    <p:extLst>
      <p:ext uri="{BB962C8B-B14F-4D97-AF65-F5344CB8AC3E}">
        <p14:creationId xmlns:p14="http://schemas.microsoft.com/office/powerpoint/2010/main" val="88006419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Summary</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p:txBody>
          <a:bodyPr>
            <a:normAutofit fontScale="92500" lnSpcReduction="20000"/>
          </a:bodyPr>
          <a:lstStyle/>
          <a:p>
            <a:r>
              <a:rPr lang="en-US" dirty="0"/>
              <a:t>The months with the highest demand, such as July in the Toronto and Ottawa datasets and December in the Saint John dataset, were the most difficult for forecasters to predict, while most months with lower or relatively stable demand were easier. </a:t>
            </a:r>
          </a:p>
          <a:p>
            <a:r>
              <a:rPr lang="en-US" dirty="0"/>
              <a:t>Overall, CNN and LSTM ranked first and third among all forecasters in predicting the test datasets over all time periods. </a:t>
            </a:r>
          </a:p>
          <a:p>
            <a:r>
              <a:rPr lang="en-US" dirty="0"/>
              <a:t>The ANN is ranked second, but most LSTM and ANN predictions were quite similar, and the LSTM outperformed the ANN in several cases. </a:t>
            </a:r>
          </a:p>
          <a:p>
            <a:r>
              <a:rPr lang="en-US" dirty="0"/>
              <a:t>Based on our overall analysis and comparison across datasets, we can conclude that deep learning techniques such as CNN and LSTM have a lot of potential in the field of load forecasting.</a:t>
            </a:r>
          </a:p>
        </p:txBody>
      </p:sp>
    </p:spTree>
    <p:extLst>
      <p:ext uri="{BB962C8B-B14F-4D97-AF65-F5344CB8AC3E}">
        <p14:creationId xmlns:p14="http://schemas.microsoft.com/office/powerpoint/2010/main" val="3096197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C96A5-7FF6-487E-981E-309E4BEFE5C7}"/>
              </a:ext>
            </a:extLst>
          </p:cNvPr>
          <p:cNvSpPr>
            <a:spLocks noGrp="1"/>
          </p:cNvSpPr>
          <p:nvPr>
            <p:ph type="title"/>
          </p:nvPr>
        </p:nvSpPr>
        <p:spPr/>
        <p:txBody>
          <a:bodyPr/>
          <a:lstStyle/>
          <a:p>
            <a:r>
              <a:rPr lang="en-US" cap="none" dirty="0"/>
              <a:t>Benchmark – Multiple Linear Regression (MLR)</a:t>
            </a:r>
            <a:endParaRPr lang="en-CA" dirty="0"/>
          </a:p>
        </p:txBody>
      </p:sp>
      <p:sp>
        <p:nvSpPr>
          <p:cNvPr id="3" name="Content Placeholder 2">
            <a:extLst>
              <a:ext uri="{FF2B5EF4-FFF2-40B4-BE49-F238E27FC236}">
                <a16:creationId xmlns:a16="http://schemas.microsoft.com/office/drawing/2014/main" id="{72A1B68C-8A2F-4205-AB38-42339DF5EF8F}"/>
              </a:ext>
            </a:extLst>
          </p:cNvPr>
          <p:cNvSpPr>
            <a:spLocks noGrp="1"/>
          </p:cNvSpPr>
          <p:nvPr>
            <p:ph idx="1"/>
          </p:nvPr>
        </p:nvSpPr>
        <p:spPr/>
        <p:txBody>
          <a:bodyPr>
            <a:normAutofit/>
          </a:bodyPr>
          <a:lstStyle/>
          <a:p>
            <a:r>
              <a:rPr lang="en-US" dirty="0"/>
              <a:t>MLR is a popular statistical technique for forecasting load.</a:t>
            </a:r>
          </a:p>
          <a:p>
            <a:r>
              <a:rPr lang="en-US" dirty="0"/>
              <a:t>The relationships between a continuous dependent variable and one or more independent variables are modeled by MLR forecasters.</a:t>
            </a:r>
          </a:p>
          <a:p>
            <a:r>
              <a:rPr lang="en-US" sz="2000" dirty="0"/>
              <a:t>Mathematically, a MLR with two independent variables is expressed as:</a:t>
            </a:r>
          </a:p>
          <a:p>
            <a:endParaRPr lang="en-US" sz="2000" dirty="0"/>
          </a:p>
          <a:p>
            <a:endParaRPr lang="en-CA" dirty="0"/>
          </a:p>
        </p:txBody>
      </p:sp>
      <p:graphicFrame>
        <p:nvGraphicFramePr>
          <p:cNvPr id="5" name="Object 4">
            <a:extLst>
              <a:ext uri="{FF2B5EF4-FFF2-40B4-BE49-F238E27FC236}">
                <a16:creationId xmlns:a16="http://schemas.microsoft.com/office/drawing/2014/main" id="{8A3ABD0D-3BFB-494D-94D8-317834F408D6}"/>
              </a:ext>
            </a:extLst>
          </p:cNvPr>
          <p:cNvGraphicFramePr>
            <a:graphicFrameLocks noChangeAspect="1"/>
          </p:cNvGraphicFramePr>
          <p:nvPr>
            <p:extLst>
              <p:ext uri="{D42A27DB-BD31-4B8C-83A1-F6EECF244321}">
                <p14:modId xmlns:p14="http://schemas.microsoft.com/office/powerpoint/2010/main" val="1266561042"/>
              </p:ext>
            </p:extLst>
          </p:nvPr>
        </p:nvGraphicFramePr>
        <p:xfrm>
          <a:off x="4799748" y="3984232"/>
          <a:ext cx="2592503" cy="411599"/>
        </p:xfrm>
        <a:graphic>
          <a:graphicData uri="http://schemas.openxmlformats.org/presentationml/2006/ole">
            <mc:AlternateContent xmlns:mc="http://schemas.openxmlformats.org/markup-compatibility/2006">
              <mc:Choice xmlns:v="urn:schemas-microsoft-com:vml" Requires="v">
                <p:oleObj spid="_x0000_s8200" name="Equation" r:id="rId3" imgW="1440237" imgH="228429" progId="Equation.DSMT4">
                  <p:embed/>
                </p:oleObj>
              </mc:Choice>
              <mc:Fallback>
                <p:oleObj name="Equation" r:id="rId3" imgW="1440237" imgH="228429" progId="Equation.DSMT4">
                  <p:embed/>
                  <p:pic>
                    <p:nvPicPr>
                      <p:cNvPr id="0" name=""/>
                      <p:cNvPicPr/>
                      <p:nvPr/>
                    </p:nvPicPr>
                    <p:blipFill>
                      <a:blip r:embed="rId4"/>
                      <a:stretch>
                        <a:fillRect/>
                      </a:stretch>
                    </p:blipFill>
                    <p:spPr>
                      <a:xfrm>
                        <a:off x="4799748" y="3984232"/>
                        <a:ext cx="2592503" cy="411599"/>
                      </a:xfrm>
                      <a:prstGeom prst="rect">
                        <a:avLst/>
                      </a:prstGeom>
                    </p:spPr>
                  </p:pic>
                </p:oleObj>
              </mc:Fallback>
            </mc:AlternateContent>
          </a:graphicData>
        </a:graphic>
      </p:graphicFrame>
    </p:spTree>
    <p:extLst>
      <p:ext uri="{BB962C8B-B14F-4D97-AF65-F5344CB8AC3E}">
        <p14:creationId xmlns:p14="http://schemas.microsoft.com/office/powerpoint/2010/main" val="258452898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Contributions</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p:txBody>
          <a:bodyPr>
            <a:normAutofit fontScale="92500" lnSpcReduction="10000"/>
          </a:bodyPr>
          <a:lstStyle/>
          <a:p>
            <a:r>
              <a:rPr lang="en-US" dirty="0"/>
              <a:t>Deep learning techniques were considered due to their exceptional performance when applied to a wide range of problems.</a:t>
            </a:r>
          </a:p>
          <a:p>
            <a:r>
              <a:rPr lang="en-US" dirty="0"/>
              <a:t>We assessed the CNN and LSTM for their added value by comparing their performance to that of some conventional forecasters. </a:t>
            </a:r>
          </a:p>
          <a:p>
            <a:r>
              <a:rPr lang="en-US" dirty="0"/>
              <a:t>This research contributes to the maturation of the ongoing debate about the use of deep learning techniques in load forecasting. </a:t>
            </a:r>
          </a:p>
          <a:p>
            <a:r>
              <a:rPr lang="en-US" dirty="0"/>
              <a:t>We implemented forecasters that have been shown in the recent literature to be more adaptable to external factors such as annual increases in electricity demand or temperature shifts.</a:t>
            </a:r>
          </a:p>
        </p:txBody>
      </p:sp>
    </p:spTree>
    <p:extLst>
      <p:ext uri="{BB962C8B-B14F-4D97-AF65-F5344CB8AC3E}">
        <p14:creationId xmlns:p14="http://schemas.microsoft.com/office/powerpoint/2010/main" val="55454200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Contributions</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p:txBody>
          <a:bodyPr>
            <a:normAutofit/>
          </a:bodyPr>
          <a:lstStyle/>
          <a:p>
            <a:r>
              <a:rPr lang="en-US" dirty="0"/>
              <a:t>We also implemented forecasters that can recognize complex data relationships without explicit user specifications.</a:t>
            </a:r>
          </a:p>
          <a:p>
            <a:r>
              <a:rPr lang="en-US" dirty="0"/>
              <a:t>We evaluated the performance of all forecasters on three datasets</a:t>
            </a:r>
          </a:p>
          <a:p>
            <a:r>
              <a:rPr lang="en-US" dirty="0"/>
              <a:t>Because two of them are publicly available, this work is reproducible and will serve as a valuable benchmark for future research both within and outside of our smart-grid team</a:t>
            </a:r>
          </a:p>
        </p:txBody>
      </p:sp>
    </p:spTree>
    <p:extLst>
      <p:ext uri="{BB962C8B-B14F-4D97-AF65-F5344CB8AC3E}">
        <p14:creationId xmlns:p14="http://schemas.microsoft.com/office/powerpoint/2010/main" val="416229175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Future Work</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a:xfrm>
            <a:off x="1451579" y="2024121"/>
            <a:ext cx="9603275" cy="3450613"/>
          </a:xfrm>
        </p:spPr>
        <p:txBody>
          <a:bodyPr>
            <a:normAutofit fontScale="92500" lnSpcReduction="10000"/>
          </a:bodyPr>
          <a:lstStyle/>
          <a:p>
            <a:r>
              <a:rPr lang="en-US" dirty="0"/>
              <a:t>Incorporating more exogenous variables such as those used by the MLR for the ANN, CNN, LSTM, and SARIMAX models can improve their load forecasting accuracy.</a:t>
            </a:r>
          </a:p>
          <a:p>
            <a:r>
              <a:rPr lang="en-US" dirty="0"/>
              <a:t>Incorporating more lag values, such as those from the previous week, rather than just those from the previous day, can improve the performance of most forecasters in predicting Mondays, Saturdays, and Sundays. </a:t>
            </a:r>
          </a:p>
          <a:p>
            <a:r>
              <a:rPr lang="en-US" dirty="0"/>
              <a:t>Furthermore, depending on the analyst's objectives, weather variables such as humidity, dewpoint, and wind direction/speed can be used in addition to temperature.</a:t>
            </a:r>
          </a:p>
          <a:p>
            <a:r>
              <a:rPr lang="en-US" dirty="0"/>
              <a:t>Rather than using the ANNSTLF architecture, another approach for the CNN and LSTM that may improve their load forecasting performance is to implement them as temporal versions.</a:t>
            </a:r>
          </a:p>
          <a:p>
            <a:endParaRPr lang="en-US" dirty="0"/>
          </a:p>
        </p:txBody>
      </p:sp>
    </p:spTree>
    <p:extLst>
      <p:ext uri="{BB962C8B-B14F-4D97-AF65-F5344CB8AC3E}">
        <p14:creationId xmlns:p14="http://schemas.microsoft.com/office/powerpoint/2010/main" val="61189895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6FAF-C301-45B3-88EF-06E3CDFDEF69}"/>
              </a:ext>
            </a:extLst>
          </p:cNvPr>
          <p:cNvSpPr>
            <a:spLocks noGrp="1"/>
          </p:cNvSpPr>
          <p:nvPr>
            <p:ph type="title"/>
          </p:nvPr>
        </p:nvSpPr>
        <p:spPr/>
        <p:txBody>
          <a:bodyPr/>
          <a:lstStyle/>
          <a:p>
            <a:r>
              <a:rPr lang="en-US" cap="none" dirty="0"/>
              <a:t>Future Work</a:t>
            </a:r>
            <a:endParaRPr lang="en-CA" dirty="0"/>
          </a:p>
        </p:txBody>
      </p:sp>
      <p:sp>
        <p:nvSpPr>
          <p:cNvPr id="3" name="Content Placeholder 2">
            <a:extLst>
              <a:ext uri="{FF2B5EF4-FFF2-40B4-BE49-F238E27FC236}">
                <a16:creationId xmlns:a16="http://schemas.microsoft.com/office/drawing/2014/main" id="{7A20FC15-61D8-4D8D-B3D8-6C90641BF175}"/>
              </a:ext>
            </a:extLst>
          </p:cNvPr>
          <p:cNvSpPr>
            <a:spLocks noGrp="1"/>
          </p:cNvSpPr>
          <p:nvPr>
            <p:ph idx="1"/>
          </p:nvPr>
        </p:nvSpPr>
        <p:spPr>
          <a:xfrm>
            <a:off x="1451579" y="2024121"/>
            <a:ext cx="9603275" cy="3450613"/>
          </a:xfrm>
        </p:spPr>
        <p:txBody>
          <a:bodyPr>
            <a:normAutofit/>
          </a:bodyPr>
          <a:lstStyle/>
          <a:p>
            <a:r>
              <a:rPr lang="en-US" dirty="0"/>
              <a:t>Additionally, hybrid models incorporating CNNs, and LSTMs may be an option, as some researchers have discovered that combining these two models improves performance.</a:t>
            </a:r>
          </a:p>
          <a:p>
            <a:r>
              <a:rPr lang="en-US" dirty="0"/>
              <a:t>When it comes to daily peaks, utilities benefit from knowing when they will occur and how long they will last.  As a result, another approach for future work is determining the width of demand peaks.</a:t>
            </a:r>
          </a:p>
          <a:p>
            <a:r>
              <a:rPr lang="en-US" dirty="0"/>
              <a:t>Furthermore, some researchers have observed improved performance when separate models are implemented to forecast specific days, such as weekdays and weekends, or specific months, such as winter and summer.</a:t>
            </a:r>
          </a:p>
        </p:txBody>
      </p:sp>
    </p:spTree>
    <p:extLst>
      <p:ext uri="{BB962C8B-B14F-4D97-AF65-F5344CB8AC3E}">
        <p14:creationId xmlns:p14="http://schemas.microsoft.com/office/powerpoint/2010/main" val="282218041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A4E38-9296-4085-A203-0B43DA4D127A}"/>
              </a:ext>
            </a:extLst>
          </p:cNvPr>
          <p:cNvSpPr>
            <a:spLocks noGrp="1"/>
          </p:cNvSpPr>
          <p:nvPr>
            <p:ph type="ctrTitle"/>
          </p:nvPr>
        </p:nvSpPr>
        <p:spPr>
          <a:xfrm>
            <a:off x="2417779" y="2583809"/>
            <a:ext cx="8637073" cy="759920"/>
          </a:xfrm>
        </p:spPr>
        <p:txBody>
          <a:bodyPr>
            <a:normAutofit/>
          </a:bodyPr>
          <a:lstStyle/>
          <a:p>
            <a:pPr algn="ctr"/>
            <a:r>
              <a:rPr lang="en-US" sz="4800" cap="none" dirty="0"/>
              <a:t>Thank you for your attention </a:t>
            </a:r>
            <a:r>
              <a:rPr lang="en-US" sz="4800" cap="none" dirty="0">
                <a:sym typeface="Wingdings" panose="05000000000000000000" pitchFamily="2" charset="2"/>
              </a:rPr>
              <a:t></a:t>
            </a:r>
            <a:endParaRPr lang="en-CA" sz="4800" cap="none" dirty="0"/>
          </a:p>
        </p:txBody>
      </p:sp>
      <p:sp>
        <p:nvSpPr>
          <p:cNvPr id="7" name="Title 1">
            <a:extLst>
              <a:ext uri="{FF2B5EF4-FFF2-40B4-BE49-F238E27FC236}">
                <a16:creationId xmlns:a16="http://schemas.microsoft.com/office/drawing/2014/main" id="{FF21A87F-D02B-42D1-AE3A-E4DFFE231565}"/>
              </a:ext>
            </a:extLst>
          </p:cNvPr>
          <p:cNvSpPr txBox="1">
            <a:spLocks/>
          </p:cNvSpPr>
          <p:nvPr/>
        </p:nvSpPr>
        <p:spPr>
          <a:xfrm>
            <a:off x="2417778" y="3682767"/>
            <a:ext cx="8637073" cy="635483"/>
          </a:xfrm>
          <a:prstGeom prst="rect">
            <a:avLst/>
          </a:prstGeom>
        </p:spPr>
        <p:txBody>
          <a:bodyPr vert="horz" lIns="91440" tIns="45720" rIns="91440" bIns="0" rtlCol="0" anchor="b">
            <a:normAutofit lnSpcReduction="10000"/>
          </a:bodyPr>
          <a:lstStyle>
            <a:lvl1pPr algn="l" defTabSz="914400" rtl="0" eaLnBrk="1" latinLnBrk="0" hangingPunct="1">
              <a:lnSpc>
                <a:spcPct val="90000"/>
              </a:lnSpc>
              <a:spcBef>
                <a:spcPct val="0"/>
              </a:spcBef>
              <a:buNone/>
              <a:defRPr sz="6600" b="0" i="0" kern="1200" cap="all">
                <a:solidFill>
                  <a:schemeClr val="tx1"/>
                </a:solidFill>
                <a:effectLst/>
                <a:latin typeface="+mj-lt"/>
                <a:ea typeface="+mj-ea"/>
                <a:cs typeface="+mj-cs"/>
              </a:defRPr>
            </a:lvl1pPr>
          </a:lstStyle>
          <a:p>
            <a:pPr algn="ctr"/>
            <a:r>
              <a:rPr lang="en-US" sz="4800" cap="none" dirty="0">
                <a:sym typeface="Wingdings" panose="05000000000000000000" pitchFamily="2" charset="2"/>
              </a:rPr>
              <a:t>Merci pour votre attention </a:t>
            </a:r>
            <a:endParaRPr lang="en-CA" sz="4800" cap="none" dirty="0"/>
          </a:p>
        </p:txBody>
      </p:sp>
    </p:spTree>
    <p:extLst>
      <p:ext uri="{BB962C8B-B14F-4D97-AF65-F5344CB8AC3E}">
        <p14:creationId xmlns:p14="http://schemas.microsoft.com/office/powerpoint/2010/main" val="480236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Benchmark – Auto-Regressive Integrated Moving Average (ARIMA)</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a:bodyPr>
          <a:lstStyle/>
          <a:p>
            <a:r>
              <a:rPr lang="en-US" dirty="0"/>
              <a:t>ARIMA is arguably one of the most widely used statistical forecasting techniques, with widespread application in the load forecasting literature.</a:t>
            </a:r>
          </a:p>
          <a:p>
            <a:r>
              <a:rPr lang="en-US" dirty="0"/>
              <a:t>The ARIMA model explains data by taking time-series data from previous values and predicting linear regression outcomes. </a:t>
            </a:r>
          </a:p>
          <a:p>
            <a:r>
              <a:rPr lang="en-US" dirty="0"/>
              <a:t>The “AR” or autoregression component in ARIMA indicates that the model is dependent on the relationship between the current and previous data values (lagged values). </a:t>
            </a:r>
          </a:p>
          <a:p>
            <a:r>
              <a:rPr lang="en-US" dirty="0"/>
              <a:t>As linear regression models perform better on stationary data, the "I" or integration component is in charge of time series differencing.</a:t>
            </a:r>
          </a:p>
        </p:txBody>
      </p:sp>
    </p:spTree>
    <p:extLst>
      <p:ext uri="{BB962C8B-B14F-4D97-AF65-F5344CB8AC3E}">
        <p14:creationId xmlns:p14="http://schemas.microsoft.com/office/powerpoint/2010/main" val="35193356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1FE6-EF05-415E-9FEB-0762A44B12BF}"/>
              </a:ext>
            </a:extLst>
          </p:cNvPr>
          <p:cNvSpPr>
            <a:spLocks noGrp="1"/>
          </p:cNvSpPr>
          <p:nvPr>
            <p:ph type="title"/>
          </p:nvPr>
        </p:nvSpPr>
        <p:spPr/>
        <p:txBody>
          <a:bodyPr/>
          <a:lstStyle/>
          <a:p>
            <a:r>
              <a:rPr lang="en-US" cap="none" dirty="0"/>
              <a:t>Benchmark – Auto-Regressive Integrated Moving Average (ARIMA)</a:t>
            </a:r>
            <a:endParaRPr lang="en-CA" dirty="0"/>
          </a:p>
        </p:txBody>
      </p:sp>
      <p:sp>
        <p:nvSpPr>
          <p:cNvPr id="3" name="Content Placeholder 2">
            <a:extLst>
              <a:ext uri="{FF2B5EF4-FFF2-40B4-BE49-F238E27FC236}">
                <a16:creationId xmlns:a16="http://schemas.microsoft.com/office/drawing/2014/main" id="{D5883FAA-2BCD-4EF8-831F-55B8DAC43157}"/>
              </a:ext>
            </a:extLst>
          </p:cNvPr>
          <p:cNvSpPr>
            <a:spLocks noGrp="1"/>
          </p:cNvSpPr>
          <p:nvPr>
            <p:ph idx="1"/>
          </p:nvPr>
        </p:nvSpPr>
        <p:spPr/>
        <p:txBody>
          <a:bodyPr>
            <a:normAutofit/>
          </a:bodyPr>
          <a:lstStyle/>
          <a:p>
            <a:r>
              <a:rPr lang="en-US" dirty="0"/>
              <a:t>The "MA" component, or moving average, models the forecast as a function of previous forecast errors (lagged forecast errors).</a:t>
            </a:r>
          </a:p>
          <a:p>
            <a:r>
              <a:rPr lang="en-US" dirty="0"/>
              <a:t>Seasonality in data can be handled using the Seasonal ARIMA (SARIMA) model, which incorporates seasonal AR, MA, and differencing terms.</a:t>
            </a:r>
          </a:p>
          <a:p>
            <a:r>
              <a:rPr lang="en-US" dirty="0"/>
              <a:t>Exogenous variables such as temperature can be incorporated into the SARIMA, resulting in the formation of a new model known as the SARIMAX, which was used in this study.</a:t>
            </a:r>
          </a:p>
        </p:txBody>
      </p:sp>
    </p:spTree>
    <p:extLst>
      <p:ext uri="{BB962C8B-B14F-4D97-AF65-F5344CB8AC3E}">
        <p14:creationId xmlns:p14="http://schemas.microsoft.com/office/powerpoint/2010/main" val="419760972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TM04033921[[fn=Damask]]</Template>
  <TotalTime>1234</TotalTime>
  <Words>5681</Words>
  <Application>Microsoft Office PowerPoint</Application>
  <PresentationFormat>Widescreen</PresentationFormat>
  <Paragraphs>328</Paragraphs>
  <Slides>74</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74</vt:i4>
      </vt:variant>
    </vt:vector>
  </HeadingPairs>
  <TitlesOfParts>
    <vt:vector size="78" baseType="lpstr">
      <vt:lpstr>Arial</vt:lpstr>
      <vt:lpstr>Gill Sans MT</vt:lpstr>
      <vt:lpstr>Gallery</vt:lpstr>
      <vt:lpstr>Equation</vt:lpstr>
      <vt:lpstr>Deep Learning Techniques for Electrical Load Forecasting</vt:lpstr>
      <vt:lpstr>What Is Load Forecasting and Why Is It Necessary?</vt:lpstr>
      <vt:lpstr>What Is Load Forecasting and Why Is It Necessary?</vt:lpstr>
      <vt:lpstr>Specified Goals for this Research Study</vt:lpstr>
      <vt:lpstr>Overview of Load Forecasting</vt:lpstr>
      <vt:lpstr>Benchmark – Seasonal Naïve Forecaster (SNF)</vt:lpstr>
      <vt:lpstr>Benchmark – Multiple Linear Regression (MLR)</vt:lpstr>
      <vt:lpstr>Benchmark – Auto-Regressive Integrated Moving Average (ARIMA)</vt:lpstr>
      <vt:lpstr>Benchmark – Auto-Regressive Integrated Moving Average (ARIMA)</vt:lpstr>
      <vt:lpstr>Benchmark – SARIMAX Forecaster</vt:lpstr>
      <vt:lpstr>Benchmark – ANNSTLF – Generation Three</vt:lpstr>
      <vt:lpstr>Benchmark – ANNSTLF – Generation Three</vt:lpstr>
      <vt:lpstr>Benchmark – ANNSTLF – Generation Three</vt:lpstr>
      <vt:lpstr>Deep Learning</vt:lpstr>
      <vt:lpstr>Deep Learning – Recurrent Neural Network (RNN)</vt:lpstr>
      <vt:lpstr>Deep Learning – Long Short-Term Memory (LSTM)</vt:lpstr>
      <vt:lpstr>Deep Learning – Long Short-Term Memory (LSTM)</vt:lpstr>
      <vt:lpstr>Deep Learning – Long Short-Term Memory (LSTM)</vt:lpstr>
      <vt:lpstr>Deep Learning – Long Short-Term Memory (LSTM)</vt:lpstr>
      <vt:lpstr>Deep Learning – Convolutional Neural Network (CNN)</vt:lpstr>
      <vt:lpstr>Deep Learning – Convolutional Neural Network (CNN)</vt:lpstr>
      <vt:lpstr>Deep Learning – Convolutional Neural Network (CNN)</vt:lpstr>
      <vt:lpstr>Deep Learning – Convolutional Neural Network (CNN)</vt:lpstr>
      <vt:lpstr>The Myth of the One-Size-Fits-All Technique</vt:lpstr>
      <vt:lpstr>Peak Load</vt:lpstr>
      <vt:lpstr>Investigation</vt:lpstr>
      <vt:lpstr>Preparation of the Datasets</vt:lpstr>
      <vt:lpstr>Preparation of the Datasets</vt:lpstr>
      <vt:lpstr>Implementation Specifications – SNF Forecaster</vt:lpstr>
      <vt:lpstr>Implementation Specifications – MLR Forecaster</vt:lpstr>
      <vt:lpstr>Implementation Specifications – MLR Forecaster</vt:lpstr>
      <vt:lpstr>Implementation Specifications – SARIMAX Forecaster</vt:lpstr>
      <vt:lpstr>Implementation Specifications – SARIMAX Forecaster</vt:lpstr>
      <vt:lpstr>Implementation Specifications – ANNSTLF Forecaster</vt:lpstr>
      <vt:lpstr>Implementation Specifications – LSTM Forecaster</vt:lpstr>
      <vt:lpstr>Implementation Specifications – LSTM Forecaster</vt:lpstr>
      <vt:lpstr>Implementation Specifications – CNN Forecaster</vt:lpstr>
      <vt:lpstr>Implementation Specifications – CNN Forecaster</vt:lpstr>
      <vt:lpstr>Performance Metrics</vt:lpstr>
      <vt:lpstr>Performance Analysis</vt:lpstr>
      <vt:lpstr>Overall Performance - Toronto Dataset</vt:lpstr>
      <vt:lpstr>Overall Performance - Ottawa Dataset</vt:lpstr>
      <vt:lpstr>Overall Performance – Saint John Dataset</vt:lpstr>
      <vt:lpstr>Conclusion Based on Overall Performance</vt:lpstr>
      <vt:lpstr>Comprehensive Evaluation – Toronto Dataset - Hourly</vt:lpstr>
      <vt:lpstr>Comprehensive Evaluation – Toronto Dataset - Daily</vt:lpstr>
      <vt:lpstr>Comprehensive Evaluation – Toronto Dataset - Monthly</vt:lpstr>
      <vt:lpstr>Comprehensive Evaluation – Toronto Dataset - Monthly</vt:lpstr>
      <vt:lpstr>Comprehensive Evaluation – Toronto Dataset - Seasonal</vt:lpstr>
      <vt:lpstr>Comprehensive Evaluation – Toronto Dataset - Discussion</vt:lpstr>
      <vt:lpstr>Comprehensive Evaluation – Toronto Dataset - Discussion</vt:lpstr>
      <vt:lpstr>Comprehensive Evaluation – Ottawa Dataset - Hourly</vt:lpstr>
      <vt:lpstr>Comprehensive Evaluation – Ottawa Dataset - Daily</vt:lpstr>
      <vt:lpstr>Comprehensive Evaluation – Ottawa Dataset - Monthly</vt:lpstr>
      <vt:lpstr>Comprehensive Evaluation – Ottawa Dataset - Seasonal</vt:lpstr>
      <vt:lpstr>Comprehensive Evaluation – Ottawa Dataset - Discussion</vt:lpstr>
      <vt:lpstr>Comprehensive Evaluation – Ottawa Dataset - Discussion</vt:lpstr>
      <vt:lpstr>Comprehensive Evaluation – Saint John Dataset - Hourly</vt:lpstr>
      <vt:lpstr>Comprehensive Evaluation – Saint John Dataset - Daily</vt:lpstr>
      <vt:lpstr>Comprehensive Evaluation – Saint John Dataset - Monthly</vt:lpstr>
      <vt:lpstr>Comprehensive Evaluation – Saint John Dataset - Monthly</vt:lpstr>
      <vt:lpstr>Comprehensive Evaluation – Saint John Dataset - Monthly</vt:lpstr>
      <vt:lpstr>Comprehensive Evaluation – Saint John Dataset - Seasonal</vt:lpstr>
      <vt:lpstr>Comprehensive Evaluation – Saint John Dataset - Discussion</vt:lpstr>
      <vt:lpstr>Comprehensive Evaluation – Saint John Dataset - Discussion</vt:lpstr>
      <vt:lpstr>Comprehensive Evaluation – Saint John Dataset - Discussion</vt:lpstr>
      <vt:lpstr>Summary</vt:lpstr>
      <vt:lpstr>Summary</vt:lpstr>
      <vt:lpstr>Summary</vt:lpstr>
      <vt:lpstr>Contributions</vt:lpstr>
      <vt:lpstr>Contributions</vt:lpstr>
      <vt:lpstr>Future Work</vt:lpstr>
      <vt:lpstr>Future Work</vt:lpstr>
      <vt:lpstr>Thank you for your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Techniques in Load Forecasting</dc:title>
  <dc:creator>Tolulope Olugbenga</dc:creator>
  <cp:lastModifiedBy>Tolulope Olugbenga</cp:lastModifiedBy>
  <cp:revision>105</cp:revision>
  <dcterms:created xsi:type="dcterms:W3CDTF">2021-10-15T15:26:22Z</dcterms:created>
  <dcterms:modified xsi:type="dcterms:W3CDTF">2022-02-16T14:03:49Z</dcterms:modified>
</cp:coreProperties>
</file>

<file path=docProps/thumbnail.jpeg>
</file>